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76" r:id="rId3"/>
  </p:sldMasterIdLst>
  <p:notesMasterIdLst>
    <p:notesMasterId r:id="rId31"/>
  </p:notesMasterIdLst>
  <p:sldIdLst>
    <p:sldId id="257" r:id="rId4"/>
    <p:sldId id="256" r:id="rId5"/>
    <p:sldId id="270" r:id="rId6"/>
    <p:sldId id="275" r:id="rId7"/>
    <p:sldId id="276" r:id="rId8"/>
    <p:sldId id="277" r:id="rId9"/>
    <p:sldId id="278" r:id="rId10"/>
    <p:sldId id="279" r:id="rId11"/>
    <p:sldId id="280" r:id="rId12"/>
    <p:sldId id="281" r:id="rId13"/>
    <p:sldId id="282" r:id="rId14"/>
    <p:sldId id="283" r:id="rId15"/>
    <p:sldId id="287" r:id="rId16"/>
    <p:sldId id="290" r:id="rId17"/>
    <p:sldId id="272" r:id="rId18"/>
    <p:sldId id="288" r:id="rId19"/>
    <p:sldId id="273" r:id="rId20"/>
    <p:sldId id="289" r:id="rId21"/>
    <p:sldId id="269" r:id="rId22"/>
    <p:sldId id="263" r:id="rId23"/>
    <p:sldId id="292" r:id="rId24"/>
    <p:sldId id="271" r:id="rId25"/>
    <p:sldId id="285" r:id="rId26"/>
    <p:sldId id="286" r:id="rId27"/>
    <p:sldId id="267" r:id="rId28"/>
    <p:sldId id="291" r:id="rId29"/>
    <p:sldId id="27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708" autoAdjust="0"/>
  </p:normalViewPr>
  <p:slideViewPr>
    <p:cSldViewPr>
      <p:cViewPr varScale="1">
        <p:scale>
          <a:sx n="70" d="100"/>
          <a:sy n="70" d="100"/>
        </p:scale>
        <p:origin x="-97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54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F8F1B8-A484-4E04-BA8B-BE9132BC857B}" type="datetimeFigureOut">
              <a:rPr lang="en-US" smtClean="0"/>
              <a:pPr/>
              <a:t>3/3/2011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1A8449-0B52-41ED-95C2-979E339A530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23A961-064B-42DF-9C6B-C320DA002E6B}" type="slidenum">
              <a:rPr lang="en-US" smtClean="0"/>
              <a:pPr fontAlgn="base">
                <a:spcBef>
                  <a:spcPct val="0"/>
                </a:spcBef>
                <a:spcAft>
                  <a:spcPct val="0"/>
                </a:spcAft>
                <a:defRPr/>
              </a:pPr>
              <a:t>1</a:t>
            </a:fld>
            <a:endParaRPr lang="en-US" dirty="0" smtClean="0"/>
          </a:p>
        </p:txBody>
      </p:sp>
      <p:sp>
        <p:nvSpPr>
          <p:cNvPr id="21507" name="Rectangle 2"/>
          <p:cNvSpPr txBox="1">
            <a:spLocks noGrp="1"/>
          </p:cNvSpPr>
          <p:nvPr/>
        </p:nvSpPr>
        <p:spPr bwMode="auto">
          <a:xfrm>
            <a:off x="1" y="0"/>
            <a:ext cx="2971800" cy="457200"/>
          </a:xfrm>
          <a:prstGeom prst="rect">
            <a:avLst/>
          </a:prstGeom>
          <a:noFill/>
          <a:ln w="12700">
            <a:noFill/>
            <a:miter lim="800000"/>
            <a:headEnd/>
            <a:tailEnd/>
          </a:ln>
        </p:spPr>
        <p:txBody>
          <a:bodyPr lIns="89996" tIns="44998" rIns="89996" bIns="44998"/>
          <a:lstStyle/>
          <a:p>
            <a:pPr defTabSz="898442"/>
            <a:r>
              <a:rPr lang="en-US" sz="1100" dirty="0">
                <a:solidFill>
                  <a:srgbClr val="F8F8F8"/>
                </a:solidFill>
                <a:latin typeface="Times New Roman" pitchFamily="18" charset="0"/>
                <a:ea typeface="ヒラギノ明朝 Pro W3"/>
                <a:cs typeface="ヒラギノ明朝 Pro W3"/>
                <a:sym typeface="Times New Roman" pitchFamily="18" charset="0"/>
              </a:rPr>
              <a:t>Ready for College and Career: Creating Multiple Pathways in California's High Schools</a:t>
            </a:r>
          </a:p>
        </p:txBody>
      </p:sp>
      <p:sp>
        <p:nvSpPr>
          <p:cNvPr id="21508" name="Rectangle 6"/>
          <p:cNvSpPr txBox="1">
            <a:spLocks noGrp="1"/>
          </p:cNvSpPr>
          <p:nvPr/>
        </p:nvSpPr>
        <p:spPr bwMode="auto">
          <a:xfrm>
            <a:off x="1" y="8686800"/>
            <a:ext cx="2971800" cy="457200"/>
          </a:xfrm>
          <a:prstGeom prst="rect">
            <a:avLst/>
          </a:prstGeom>
          <a:noFill/>
          <a:ln w="12700">
            <a:noFill/>
            <a:miter lim="800000"/>
            <a:headEnd/>
            <a:tailEnd/>
          </a:ln>
        </p:spPr>
        <p:txBody>
          <a:bodyPr lIns="89996" tIns="44998" rIns="89996" bIns="44998" anchor="b"/>
          <a:lstStyle/>
          <a:p>
            <a:pPr defTabSz="898442"/>
            <a:r>
              <a:rPr lang="en-US" sz="1100" dirty="0">
                <a:solidFill>
                  <a:srgbClr val="F8F8F8"/>
                </a:solidFill>
                <a:latin typeface="Times New Roman" pitchFamily="18" charset="0"/>
                <a:ea typeface="ヒラギノ明朝 Pro W3"/>
                <a:cs typeface="ヒラギノ明朝 Pro W3"/>
                <a:sym typeface="Times New Roman" pitchFamily="18" charset="0"/>
              </a:rPr>
              <a:t>ConnectEd: The California Center for College and Career (www.ConnectEdCalifornia.org)</a:t>
            </a:r>
          </a:p>
        </p:txBody>
      </p:sp>
      <p:sp>
        <p:nvSpPr>
          <p:cNvPr id="21509" name="Rectangle 7"/>
          <p:cNvSpPr txBox="1">
            <a:spLocks noGrp="1"/>
          </p:cNvSpPr>
          <p:nvPr/>
        </p:nvSpPr>
        <p:spPr bwMode="auto">
          <a:xfrm>
            <a:off x="3886200" y="8686800"/>
            <a:ext cx="2971800" cy="457200"/>
          </a:xfrm>
          <a:prstGeom prst="rect">
            <a:avLst/>
          </a:prstGeom>
          <a:noFill/>
          <a:ln w="12700">
            <a:noFill/>
            <a:miter lim="800000"/>
            <a:headEnd/>
            <a:tailEnd/>
          </a:ln>
        </p:spPr>
        <p:txBody>
          <a:bodyPr lIns="89996" tIns="44998" rIns="89996" bIns="44998" anchor="b"/>
          <a:lstStyle/>
          <a:p>
            <a:pPr algn="r" defTabSz="898442"/>
            <a:fld id="{1A8AE911-4D09-474D-8A98-2FF0BDDFF76B}" type="slidenum">
              <a:rPr lang="en-US" sz="1100">
                <a:solidFill>
                  <a:srgbClr val="F8F8F8"/>
                </a:solidFill>
                <a:latin typeface="Times New Roman" pitchFamily="18" charset="0"/>
                <a:ea typeface="ヒラギノ明朝 Pro W3"/>
                <a:cs typeface="ヒラギノ明朝 Pro W3"/>
                <a:sym typeface="Times New Roman" pitchFamily="18" charset="0"/>
              </a:rPr>
              <a:pPr algn="r" defTabSz="898442"/>
              <a:t>1</a:t>
            </a:fld>
            <a:endParaRPr lang="en-US" sz="1100" dirty="0">
              <a:solidFill>
                <a:srgbClr val="F8F8F8"/>
              </a:solidFill>
              <a:latin typeface="Times New Roman" pitchFamily="18" charset="0"/>
              <a:ea typeface="ヒラギノ明朝 Pro W3"/>
              <a:cs typeface="ヒラギノ明朝 Pro W3"/>
              <a:sym typeface="Times New Roman" pitchFamily="18" charset="0"/>
            </a:endParaRPr>
          </a:p>
        </p:txBody>
      </p:sp>
      <p:sp>
        <p:nvSpPr>
          <p:cNvPr id="21510" name="Rectangle 2"/>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p:spPr>
      </p:sp>
      <p:sp>
        <p:nvSpPr>
          <p:cNvPr id="21511" name="Rectangle 3"/>
          <p:cNvSpPr>
            <a:spLocks noGrp="1"/>
          </p:cNvSpPr>
          <p:nvPr>
            <p:ph type="body" idx="1"/>
          </p:nvPr>
        </p:nvSpPr>
        <p:spPr bwMode="auto">
          <a:xfrm>
            <a:off x="914400" y="4343400"/>
            <a:ext cx="5029200" cy="4114800"/>
          </a:xfrm>
          <a:noFill/>
        </p:spPr>
        <p:txBody>
          <a:bodyPr wrap="square" lIns="89996" tIns="44998" rIns="89996" bIns="44998"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educational leaders, industry and postsecondary partners, policymakers, and community members</a:t>
            </a:r>
            <a:endParaRPr lang="en-US" dirty="0"/>
          </a:p>
        </p:txBody>
      </p:sp>
      <p:sp>
        <p:nvSpPr>
          <p:cNvPr id="4" name="Slide Number Placeholder 3"/>
          <p:cNvSpPr>
            <a:spLocks noGrp="1"/>
          </p:cNvSpPr>
          <p:nvPr>
            <p:ph type="sldNum" sz="quarter" idx="10"/>
          </p:nvPr>
        </p:nvSpPr>
        <p:spPr/>
        <p:txBody>
          <a:bodyPr/>
          <a:lstStyle/>
          <a:p>
            <a:fld id="{901A8449-0B52-41ED-95C2-979E339A5306}"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educational leaders, industry and postsecondary partners, policymakers, and community members</a:t>
            </a:r>
            <a:endParaRPr lang="en-US" dirty="0"/>
          </a:p>
        </p:txBody>
      </p:sp>
      <p:sp>
        <p:nvSpPr>
          <p:cNvPr id="4" name="Slide Number Placeholder 3"/>
          <p:cNvSpPr>
            <a:spLocks noGrp="1"/>
          </p:cNvSpPr>
          <p:nvPr>
            <p:ph type="sldNum" sz="quarter" idx="10"/>
          </p:nvPr>
        </p:nvSpPr>
        <p:spPr/>
        <p:txBody>
          <a:bodyPr/>
          <a:lstStyle/>
          <a:p>
            <a:fld id="{901A8449-0B52-41ED-95C2-979E339A5306}"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smtClean="0"/>
              <a:t>educational leaders, industry and postsecondary partners, policymakers, and community members</a:t>
            </a:r>
            <a:endParaRPr lang="en-US"/>
          </a:p>
        </p:txBody>
      </p:sp>
      <p:sp>
        <p:nvSpPr>
          <p:cNvPr id="4" name="Slide Number Placeholder 3"/>
          <p:cNvSpPr>
            <a:spLocks noGrp="1"/>
          </p:cNvSpPr>
          <p:nvPr>
            <p:ph type="sldNum" sz="quarter" idx="10"/>
          </p:nvPr>
        </p:nvSpPr>
        <p:spPr/>
        <p:txBody>
          <a:bodyPr/>
          <a:lstStyle/>
          <a:p>
            <a:fld id="{901A8449-0B52-41ED-95C2-979E339A5306}"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9D7324A6-2ACD-4836-86D5-FCB3C23EB5B8}" type="slidenum">
              <a:rPr lang="en-US" altLang="en-US">
                <a:latin typeface="Arial" charset="0"/>
              </a:rPr>
              <a:pPr/>
              <a:t>4</a:t>
            </a:fld>
            <a:endParaRPr lang="en-US" altLang="en-US">
              <a:latin typeface="Arial"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en-US" smtClean="0"/>
          </a:p>
        </p:txBody>
      </p:sp>
      <p:sp>
        <p:nvSpPr>
          <p:cNvPr id="13316" name="Slide Number Placeholder 3"/>
          <p:cNvSpPr>
            <a:spLocks noGrp="1"/>
          </p:cNvSpPr>
          <p:nvPr>
            <p:ph type="sldNum" sz="quarter" idx="5"/>
          </p:nvPr>
        </p:nvSpPr>
        <p:spPr>
          <a:noFill/>
        </p:spPr>
        <p:txBody>
          <a:bodyPr/>
          <a:lstStyle/>
          <a:p>
            <a:fld id="{7F4BC1AD-D575-4B82-9E9F-6DAA1AC50781}" type="slidenum">
              <a:rPr lang="en-US" altLang="en-US"/>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Slide Number Placeholder 3"/>
          <p:cNvSpPr>
            <a:spLocks noGrp="1"/>
          </p:cNvSpPr>
          <p:nvPr>
            <p:ph type="sldNum" sz="quarter" idx="5"/>
          </p:nvPr>
        </p:nvSpPr>
        <p:spPr>
          <a:noFill/>
        </p:spPr>
        <p:txBody>
          <a:bodyPr/>
          <a:lstStyle/>
          <a:p>
            <a:fld id="{48E73A80-56E2-4CBA-975F-9527E534329B}" type="slidenum">
              <a:rPr lang="en-US" altLang="en-US">
                <a:latin typeface="Arial" charset="0"/>
              </a:rPr>
              <a:pPr/>
              <a:t>6</a:t>
            </a:fld>
            <a:endParaRPr lang="en-US" alt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smtClean="0"/>
          </a:p>
        </p:txBody>
      </p:sp>
      <p:sp>
        <p:nvSpPr>
          <p:cNvPr id="15364" name="Slide Number Placeholder 3"/>
          <p:cNvSpPr>
            <a:spLocks noGrp="1"/>
          </p:cNvSpPr>
          <p:nvPr>
            <p:ph type="sldNum" sz="quarter" idx="5"/>
          </p:nvPr>
        </p:nvSpPr>
        <p:spPr>
          <a:noFill/>
        </p:spPr>
        <p:txBody>
          <a:bodyPr/>
          <a:lstStyle/>
          <a:p>
            <a:fld id="{ED86FA74-8F33-40F2-9036-4C96A7EE3840}" type="slidenum">
              <a:rPr lang="en-US" altLang="en-US">
                <a:latin typeface="Arial" charset="0"/>
              </a:rPr>
              <a:pPr/>
              <a:t>7</a:t>
            </a:fld>
            <a:endParaRPr lang="en-US" alt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p>
        </p:txBody>
      </p:sp>
      <p:sp>
        <p:nvSpPr>
          <p:cNvPr id="16388" name="Slide Number Placeholder 3"/>
          <p:cNvSpPr>
            <a:spLocks noGrp="1"/>
          </p:cNvSpPr>
          <p:nvPr>
            <p:ph type="sldNum" sz="quarter" idx="5"/>
          </p:nvPr>
        </p:nvSpPr>
        <p:spPr>
          <a:noFill/>
        </p:spPr>
        <p:txBody>
          <a:bodyPr/>
          <a:lstStyle/>
          <a:p>
            <a:fld id="{394B56C4-1B23-4664-8A7B-3709D8EC3354}" type="slidenum">
              <a:rPr lang="en-US" altLang="en-US">
                <a:latin typeface="Arial" charset="0"/>
              </a:rPr>
              <a:pPr/>
              <a:t>8</a:t>
            </a:fld>
            <a:endParaRPr lang="en-US" alt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smtClean="0"/>
          </a:p>
        </p:txBody>
      </p:sp>
      <p:sp>
        <p:nvSpPr>
          <p:cNvPr id="17412" name="Slide Number Placeholder 3"/>
          <p:cNvSpPr>
            <a:spLocks noGrp="1"/>
          </p:cNvSpPr>
          <p:nvPr>
            <p:ph type="sldNum" sz="quarter" idx="5"/>
          </p:nvPr>
        </p:nvSpPr>
        <p:spPr>
          <a:noFill/>
        </p:spPr>
        <p:txBody>
          <a:bodyPr/>
          <a:lstStyle/>
          <a:p>
            <a:fld id="{89D484CF-6DFA-4130-A0D2-35A8C5C7B7A5}" type="slidenum">
              <a:rPr lang="en-US" altLang="en-US">
                <a:latin typeface="Arial" charset="0"/>
              </a:rPr>
              <a:pPr/>
              <a:t>9</a:t>
            </a:fld>
            <a:endParaRPr lang="en-US" alt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smtClean="0"/>
          </a:p>
        </p:txBody>
      </p:sp>
      <p:sp>
        <p:nvSpPr>
          <p:cNvPr id="18436" name="Slide Number Placeholder 3"/>
          <p:cNvSpPr>
            <a:spLocks noGrp="1"/>
          </p:cNvSpPr>
          <p:nvPr>
            <p:ph type="sldNum" sz="quarter" idx="5"/>
          </p:nvPr>
        </p:nvSpPr>
        <p:spPr>
          <a:noFill/>
        </p:spPr>
        <p:txBody>
          <a:bodyPr/>
          <a:lstStyle/>
          <a:p>
            <a:fld id="{DCB65109-7422-4C19-B20F-487E40772B32}" type="slidenum">
              <a:rPr lang="en-US" altLang="en-US">
                <a:latin typeface="Arial" charset="0"/>
              </a:rPr>
              <a:pPr/>
              <a:t>10</a:t>
            </a:fld>
            <a:endParaRPr lang="en-US" alt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2192A75-B34E-406E-8207-FD44A0ACCF75}" type="slidenum">
              <a:rPr lang="en-US" altLang="en-US">
                <a:latin typeface="Arial" charset="0"/>
              </a:rPr>
              <a:pPr/>
              <a:t>11</a:t>
            </a:fld>
            <a:endParaRPr lang="en-US" altLang="en-US">
              <a:latin typeface="Arial" charset="0"/>
            </a:endParaRPr>
          </a:p>
        </p:txBody>
      </p:sp>
      <p:sp>
        <p:nvSpPr>
          <p:cNvPr id="1945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60F67B76-04F8-44CB-83EF-A31A0B5494E0}" type="slidenum">
              <a:rPr lang="en-US" altLang="en-US" sz="1200"/>
              <a:pPr algn="r"/>
              <a:t>11</a:t>
            </a:fld>
            <a:endParaRPr lang="en-US" altLang="en-US" sz="120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p:bgPr>
        <a:solidFill>
          <a:srgbClr val="031F73"/>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grpSp>
        <p:nvGrpSpPr>
          <p:cNvPr id="2" name="Group 12"/>
          <p:cNvGrpSpPr>
            <a:grpSpLocks/>
          </p:cNvGrpSpPr>
          <p:nvPr userDrawn="1"/>
        </p:nvGrpSpPr>
        <p:grpSpPr bwMode="auto">
          <a:xfrm>
            <a:off x="0" y="0"/>
            <a:ext cx="9144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w="9525">
              <a:noFill/>
              <a:miter lim="800000"/>
              <a:headEnd/>
              <a:tailEnd/>
            </a:ln>
            <a:effectLst/>
          </p:spPr>
          <p:txBody>
            <a:bodyPr wrap="none" anchor="ctr"/>
            <a:lstStyle/>
            <a:p>
              <a:pPr algn="ctr">
                <a:defRPr/>
              </a:pPr>
              <a:endParaRPr lang="en-US" altLang="en-US">
                <a:solidFill>
                  <a:schemeClr val="tx1"/>
                </a:solidFill>
                <a:latin typeface="Arial" pitchFamily="34" charset="0"/>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17157">
                    <a:gamma/>
                    <a:tint val="32941"/>
                    <a:invGamma/>
                  </a:srgbClr>
                </a:gs>
              </a:gsLst>
              <a:lin ang="0" scaled="1"/>
            </a:gradFill>
            <a:ln w="9525">
              <a:noFill/>
              <a:miter lim="800000"/>
              <a:headEnd/>
              <a:tailEnd/>
            </a:ln>
            <a:effectLst/>
          </p:spPr>
          <p:txBody>
            <a:bodyPr wrap="none" anchor="ctr"/>
            <a:lstStyle/>
            <a:p>
              <a:pPr>
                <a:defRPr/>
              </a:pPr>
              <a:endParaRPr lang="en-US">
                <a:latin typeface="Arial" pitchFamily="34" charset="0"/>
              </a:endParaRPr>
            </a:p>
          </p:txBody>
        </p:sp>
        <p:sp>
          <p:nvSpPr>
            <p:cNvPr id="6" name="Rectangle 15"/>
            <p:cNvSpPr>
              <a:spLocks noChangeArrowheads="1"/>
            </p:cNvSpPr>
            <p:nvPr/>
          </p:nvSpPr>
          <p:spPr bwMode="auto">
            <a:xfrm>
              <a:off x="0" y="0"/>
              <a:ext cx="1056" cy="4320"/>
            </a:xfrm>
            <a:prstGeom prst="rect">
              <a:avLst/>
            </a:prstGeom>
            <a:solidFill>
              <a:srgbClr val="F3D685"/>
            </a:solidFill>
            <a:ln w="9525">
              <a:noFill/>
              <a:miter lim="800000"/>
              <a:headEnd/>
              <a:tailEnd/>
            </a:ln>
            <a:effectLst/>
          </p:spPr>
          <p:txBody>
            <a:bodyPr wrap="none" anchor="ctr"/>
            <a:lstStyle/>
            <a:p>
              <a:pPr>
                <a:defRPr/>
              </a:pPr>
              <a:endParaRPr lang="en-US">
                <a:latin typeface="Arial" pitchFamily="34" charset="0"/>
              </a:endParaRPr>
            </a:p>
          </p:txBody>
        </p:sp>
        <p:pic>
          <p:nvPicPr>
            <p:cNvPr id="7" name="Picture 16" descr="Color-ppt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6" y="288"/>
              <a:ext cx="864" cy="864"/>
            </a:xfrm>
            <a:prstGeom prst="rect">
              <a:avLst/>
            </a:prstGeom>
            <a:noFill/>
            <a:ln w="9525">
              <a:noFill/>
              <a:miter lim="800000"/>
              <a:headEnd/>
              <a:tailEnd/>
            </a:ln>
          </p:spPr>
        </p:pic>
      </p:grpSp>
      <p:sp>
        <p:nvSpPr>
          <p:cNvPr id="8" name="Rectangle 17"/>
          <p:cNvSpPr>
            <a:spLocks noChangeArrowheads="1"/>
          </p:cNvSpPr>
          <p:nvPr userDrawn="1"/>
        </p:nvSpPr>
        <p:spPr bwMode="auto">
          <a:xfrm>
            <a:off x="1905000" y="6096000"/>
            <a:ext cx="7162800" cy="533400"/>
          </a:xfrm>
          <a:prstGeom prst="rect">
            <a:avLst/>
          </a:prstGeom>
          <a:noFill/>
          <a:ln w="9525">
            <a:noFill/>
            <a:miter lim="800000"/>
            <a:headEnd/>
            <a:tailEnd/>
          </a:ln>
          <a:effectLst/>
        </p:spPr>
        <p:txBody>
          <a:bodyPr anchor="ctr"/>
          <a:lstStyle/>
          <a:p>
            <a:pPr>
              <a:spcBef>
                <a:spcPts val="800"/>
              </a:spcBef>
              <a:defRPr/>
            </a:pPr>
            <a:r>
              <a:rPr lang="en-US" altLang="en-US" sz="1100" b="1">
                <a:solidFill>
                  <a:srgbClr val="070C51"/>
                </a:solidFill>
                <a:latin typeface="Arial" pitchFamily="34" charset="0"/>
              </a:rPr>
              <a:t>CALIFORNIA DEPARTMENT OF EDUCATION</a:t>
            </a:r>
            <a:br>
              <a:rPr lang="en-US" altLang="en-US" sz="1100" b="1">
                <a:solidFill>
                  <a:srgbClr val="070C51"/>
                </a:solidFill>
                <a:latin typeface="Arial" pitchFamily="34" charset="0"/>
              </a:rPr>
            </a:br>
            <a:r>
              <a:rPr lang="en-US" altLang="en-US" sz="1100">
                <a:solidFill>
                  <a:srgbClr val="070C51"/>
                </a:solidFill>
                <a:latin typeface="Arial" pitchFamily="34" charset="0"/>
              </a:rPr>
              <a:t>Tom Torlakson, State Superintendent of Public Instruction</a:t>
            </a:r>
            <a:endParaRPr lang="en-US" altLang="en-US" sz="1200" b="1">
              <a:solidFill>
                <a:schemeClr val="tx2"/>
              </a:solidFill>
              <a:latin typeface="Arial" pitchFamily="34" charset="0"/>
            </a:endParaRPr>
          </a:p>
        </p:txBody>
      </p:sp>
      <p:sp>
        <p:nvSpPr>
          <p:cNvPr id="25607" name="Rectangle 7"/>
          <p:cNvSpPr>
            <a:spLocks noGrp="1" noChangeArrowheads="1"/>
          </p:cNvSpPr>
          <p:nvPr>
            <p:ph type="ctrTitle"/>
          </p:nvPr>
        </p:nvSpPr>
        <p:spPr>
          <a:xfrm>
            <a:off x="1981200" y="2760663"/>
            <a:ext cx="6781800" cy="2420937"/>
          </a:xfrm>
        </p:spPr>
        <p:txBody>
          <a:bodyPr/>
          <a:lstStyle>
            <a:lvl1pPr>
              <a:defRPr/>
            </a:lvl1p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2"/>
          <p:cNvGrpSpPr>
            <a:grpSpLocks/>
          </p:cNvGrpSpPr>
          <p:nvPr userDrawn="1"/>
        </p:nvGrpSpPr>
        <p:grpSpPr bwMode="auto">
          <a:xfrm>
            <a:off x="0" y="0"/>
            <a:ext cx="9144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w="9525">
              <a:noFill/>
              <a:miter lim="800000"/>
              <a:headEnd/>
              <a:tailEnd/>
            </a:ln>
            <a:effectLst/>
          </p:spPr>
          <p:txBody>
            <a:bodyPr wrap="none" anchor="ctr"/>
            <a:lstStyle/>
            <a:p>
              <a:pPr algn="ctr" eaLnBrk="0" fontAlgn="base" hangingPunct="0">
                <a:spcBef>
                  <a:spcPct val="0"/>
                </a:spcBef>
                <a:spcAft>
                  <a:spcPct val="0"/>
                </a:spcAft>
                <a:defRPr/>
              </a:pPr>
              <a:endParaRPr lang="en-US" altLang="en-US" sz="130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17157">
                    <a:gamma/>
                    <a:tint val="32941"/>
                    <a:invGamma/>
                  </a:srgbClr>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sz="1300">
                <a:solidFill>
                  <a:srgbClr val="000054"/>
                </a:solidFill>
              </a:endParaRPr>
            </a:p>
          </p:txBody>
        </p:sp>
        <p:sp>
          <p:nvSpPr>
            <p:cNvPr id="6" name="Rectangle 15"/>
            <p:cNvSpPr>
              <a:spLocks noChangeArrowheads="1"/>
            </p:cNvSpPr>
            <p:nvPr/>
          </p:nvSpPr>
          <p:spPr bwMode="auto">
            <a:xfrm>
              <a:off x="0" y="0"/>
              <a:ext cx="1056" cy="4320"/>
            </a:xfrm>
            <a:prstGeom prst="rect">
              <a:avLst/>
            </a:prstGeom>
            <a:solidFill>
              <a:srgbClr val="F3D685"/>
            </a:solidFill>
            <a:ln w="9525">
              <a:noFill/>
              <a:miter lim="800000"/>
              <a:headEnd/>
              <a:tailEnd/>
            </a:ln>
            <a:effectLst/>
          </p:spPr>
          <p:txBody>
            <a:bodyPr wrap="none" anchor="ctr"/>
            <a:lstStyle/>
            <a:p>
              <a:pPr eaLnBrk="0" fontAlgn="base" hangingPunct="0">
                <a:spcBef>
                  <a:spcPct val="0"/>
                </a:spcBef>
                <a:spcAft>
                  <a:spcPct val="0"/>
                </a:spcAft>
                <a:defRPr/>
              </a:pPr>
              <a:endParaRPr lang="en-US" sz="1300">
                <a:solidFill>
                  <a:srgbClr val="000054"/>
                </a:solidFill>
              </a:endParaRPr>
            </a:p>
          </p:txBody>
        </p:sp>
        <p:pic>
          <p:nvPicPr>
            <p:cNvPr id="7" name="Picture 16" descr="Color-ppt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6" y="288"/>
              <a:ext cx="864" cy="864"/>
            </a:xfrm>
            <a:prstGeom prst="rect">
              <a:avLst/>
            </a:prstGeom>
            <a:noFill/>
            <a:ln w="9525">
              <a:noFill/>
              <a:miter lim="800000"/>
              <a:headEnd/>
              <a:tailEnd/>
            </a:ln>
          </p:spPr>
        </p:pic>
      </p:grpSp>
      <p:sp>
        <p:nvSpPr>
          <p:cNvPr id="8" name="Rectangle 17"/>
          <p:cNvSpPr>
            <a:spLocks noChangeArrowheads="1"/>
          </p:cNvSpPr>
          <p:nvPr userDrawn="1"/>
        </p:nvSpPr>
        <p:spPr bwMode="auto">
          <a:xfrm>
            <a:off x="1905000" y="6096000"/>
            <a:ext cx="7162800" cy="533400"/>
          </a:xfrm>
          <a:prstGeom prst="rect">
            <a:avLst/>
          </a:prstGeom>
          <a:noFill/>
          <a:ln w="9525">
            <a:noFill/>
            <a:miter lim="800000"/>
            <a:headEnd/>
            <a:tailEnd/>
          </a:ln>
          <a:effectLst/>
        </p:spPr>
        <p:txBody>
          <a:bodyPr anchor="ctr"/>
          <a:lstStyle/>
          <a:p>
            <a:pPr eaLnBrk="0" fontAlgn="base" hangingPunct="0">
              <a:spcBef>
                <a:spcPts val="800"/>
              </a:spcBef>
              <a:spcAft>
                <a:spcPct val="0"/>
              </a:spcAft>
              <a:defRPr/>
            </a:pPr>
            <a:r>
              <a:rPr lang="en-US" altLang="en-US" sz="1100" b="1">
                <a:solidFill>
                  <a:srgbClr val="070C51"/>
                </a:solidFill>
              </a:rPr>
              <a:t>CALIFORNIA DEPARTMENT OF EDUCATION</a:t>
            </a:r>
            <a:br>
              <a:rPr lang="en-US" altLang="en-US" sz="1100" b="1">
                <a:solidFill>
                  <a:srgbClr val="070C51"/>
                </a:solidFill>
              </a:rPr>
            </a:br>
            <a:r>
              <a:rPr lang="en-US" altLang="en-US" sz="1100">
                <a:solidFill>
                  <a:srgbClr val="070C51"/>
                </a:solidFill>
              </a:rPr>
              <a:t>Tom Torlakson, State Superintendent of Public Instruction</a:t>
            </a:r>
            <a:endParaRPr lang="en-US" altLang="en-US" sz="1200" b="1">
              <a:solidFill>
                <a:srgbClr val="000000"/>
              </a:solidFill>
            </a:endParaRPr>
          </a:p>
        </p:txBody>
      </p:sp>
      <p:sp>
        <p:nvSpPr>
          <p:cNvPr id="25607" name="Rectangle 7"/>
          <p:cNvSpPr>
            <a:spLocks noGrp="1" noChangeArrowheads="1"/>
          </p:cNvSpPr>
          <p:nvPr>
            <p:ph type="ctrTitle"/>
          </p:nvPr>
        </p:nvSpPr>
        <p:spPr>
          <a:xfrm>
            <a:off x="1981200" y="2760663"/>
            <a:ext cx="6781800" cy="2420937"/>
          </a:xfrm>
        </p:spPr>
        <p:txBody>
          <a:bodyPr/>
          <a:lstStyle>
            <a:lvl1pPr>
              <a:defRPr/>
            </a:lvl1pPr>
          </a:lstStyle>
          <a:p>
            <a:r>
              <a:rPr lang="en-US"/>
              <a:t>Click to edit Master 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D5FF46-6016-4E1F-A5D6-670D3E7DF9F9}"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5AABBE-7AE6-41BD-B809-EEFD5879CB06}"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D68BD71-976A-4E92-8EFE-405ED0BAD43F}"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D3C092D-2585-42AA-9F10-89111231A1DF}"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9B07F2D-5586-4320-B0AA-F6058F98CA10}"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E2E4FA0-8B3E-454C-B8B4-143639790909}"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CB36FDA-1B93-40F8-9C81-887806F49BC8}"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1CB8C46-0C52-4065-B0B9-8D643990D33D}"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6D08A6-3E60-4EEC-A42B-C8FB217F455B}"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609600"/>
            <a:ext cx="1714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609600"/>
            <a:ext cx="4991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992D98-D7F5-48D9-8E8F-712E39655B8F}"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905000" y="609600"/>
            <a:ext cx="6858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FCDD4FF-D353-4FBA-A4B6-3AD306F5A642}"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6858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905000" y="1981200"/>
            <a:ext cx="68580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C4E404-BA0B-4345-B0F3-05C7A9F92ACD}"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B75E2D4-8FC2-4EF4-8D70-B64F54F52B1C}" type="datetimeFigureOut">
              <a:rPr lang="en-US">
                <a:solidFill>
                  <a:prstClr val="black">
                    <a:tint val="75000"/>
                  </a:prstClr>
                </a:solidFill>
              </a:rPr>
              <a:pPr>
                <a:defRPr/>
              </a:pPr>
              <a:t>3/3/2011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563CCF6-AE3C-44EE-B3AC-8EC66E79E5F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B4F9CA-C9CA-4CE1-820C-5E52B85F3D04}" type="datetimeFigureOut">
              <a:rPr lang="en-US">
                <a:solidFill>
                  <a:prstClr val="black">
                    <a:tint val="75000"/>
                  </a:prstClr>
                </a:solidFill>
              </a:rPr>
              <a:pPr>
                <a:defRPr/>
              </a:pPr>
              <a:t>3/3/2011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A590CF8-A3F9-4B31-AE09-57268BA5E51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94E9E1-268D-4299-9856-26697F3366FE}" type="datetimeFigureOut">
              <a:rPr lang="en-US">
                <a:solidFill>
                  <a:prstClr val="black">
                    <a:tint val="75000"/>
                  </a:prstClr>
                </a:solidFill>
              </a:rPr>
              <a:pPr>
                <a:defRPr/>
              </a:pPr>
              <a:t>3/3/2011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6496991-761F-4204-B586-1A274A07884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D349AD5-F4FA-45AD-B7E3-7CCA485C51D0}" type="datetimeFigureOut">
              <a:rPr lang="en-US">
                <a:solidFill>
                  <a:prstClr val="black">
                    <a:tint val="75000"/>
                  </a:prstClr>
                </a:solidFill>
              </a:rPr>
              <a:pPr>
                <a:defRPr/>
              </a:pPr>
              <a:t>3/3/2011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D053314-26BD-499C-8EAE-837218F9F74C}"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052116B-C606-49F8-9E42-780909F70D54}" type="datetimeFigureOut">
              <a:rPr lang="en-US">
                <a:solidFill>
                  <a:prstClr val="black">
                    <a:tint val="75000"/>
                  </a:prstClr>
                </a:solidFill>
              </a:rPr>
              <a:pPr>
                <a:defRPr/>
              </a:pPr>
              <a:t>3/3/2011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284E5B4-3D47-43F8-9F9E-932FECCF58E9}"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127638-AF5E-4ACE-9836-818425D3C251}" type="datetimeFigureOut">
              <a:rPr lang="en-US">
                <a:solidFill>
                  <a:prstClr val="black">
                    <a:tint val="75000"/>
                  </a:prstClr>
                </a:solidFill>
              </a:rPr>
              <a:pPr>
                <a:defRPr/>
              </a:pPr>
              <a:t>3/3/2011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7F4381C-ED17-4470-9393-17536EFA88D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F59FF9-87D5-4000-BA33-00ED7241F261}" type="datetimeFigureOut">
              <a:rPr lang="en-US">
                <a:solidFill>
                  <a:prstClr val="black">
                    <a:tint val="75000"/>
                  </a:prstClr>
                </a:solidFill>
              </a:rPr>
              <a:pPr>
                <a:defRPr/>
              </a:pPr>
              <a:t>3/3/2011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96BA914-1C31-4D0A-9A02-F983F551603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1FD25C-3C05-4845-85D6-F3A0AB57C0F9}" type="datetimeFigureOut">
              <a:rPr lang="en-US">
                <a:solidFill>
                  <a:prstClr val="black">
                    <a:tint val="75000"/>
                  </a:prstClr>
                </a:solidFill>
              </a:rPr>
              <a:pPr>
                <a:defRPr/>
              </a:pPr>
              <a:t>3/3/2011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0ECD5F1-48C4-487F-BC00-3381D705076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FFE1EE-D8F9-497F-B2D4-7A1661176D54}" type="datetimeFigureOut">
              <a:rPr lang="en-US">
                <a:solidFill>
                  <a:prstClr val="black">
                    <a:tint val="75000"/>
                  </a:prstClr>
                </a:solidFill>
              </a:rPr>
              <a:pPr>
                <a:defRPr/>
              </a:pPr>
              <a:t>3/3/2011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4DED656-D696-49C4-9E5C-44584A5745B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EEF779-DA9F-425A-A995-BF2B7BB8C91F}" type="datetimeFigureOut">
              <a:rPr lang="en-US">
                <a:solidFill>
                  <a:prstClr val="black">
                    <a:tint val="75000"/>
                  </a:prstClr>
                </a:solidFill>
              </a:rPr>
              <a:pPr>
                <a:defRPr/>
              </a:pPr>
              <a:t>3/3/2011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A9E297-5B15-4F67-90E6-C8969FE9BE1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552E55-AE9D-4A27-B184-DBF328485B6E}" type="datetimeFigureOut">
              <a:rPr lang="en-US">
                <a:solidFill>
                  <a:prstClr val="black">
                    <a:tint val="75000"/>
                  </a:prstClr>
                </a:solidFill>
              </a:rPr>
              <a:pPr>
                <a:defRPr/>
              </a:pPr>
              <a:t>3/3/2011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BB744B3-B384-494D-902C-C9239ED99C3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370236-9E18-41FB-81A4-E2568897CD9A}" type="datetimeFigureOut">
              <a:rPr lang="en-US" smtClean="0"/>
              <a:pPr/>
              <a:t>3/3/2011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69AEB8-7549-4C80-98B7-0C1C967E841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70236-9E18-41FB-81A4-E2568897CD9A}" type="datetimeFigureOut">
              <a:rPr lang="en-US" smtClean="0"/>
              <a:pPr/>
              <a:t>3/3/2011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9AEB8-7549-4C80-98B7-0C1C967E841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7"/>
          <p:cNvGrpSpPr>
            <a:grpSpLocks/>
          </p:cNvGrpSpPr>
          <p:nvPr userDrawn="1"/>
        </p:nvGrpSpPr>
        <p:grpSpPr bwMode="auto">
          <a:xfrm>
            <a:off x="0" y="0"/>
            <a:ext cx="9144000" cy="6858000"/>
            <a:chOff x="0" y="0"/>
            <a:chExt cx="5760" cy="4320"/>
          </a:xfrm>
        </p:grpSpPr>
        <p:sp>
          <p:nvSpPr>
            <p:cNvPr id="1032" name="Rectangle 8"/>
            <p:cNvSpPr>
              <a:spLocks noChangeArrowheads="1"/>
            </p:cNvSpPr>
            <p:nvPr/>
          </p:nvSpPr>
          <p:spPr bwMode="auto">
            <a:xfrm>
              <a:off x="0" y="0"/>
              <a:ext cx="5760" cy="4320"/>
            </a:xfrm>
            <a:prstGeom prst="rect">
              <a:avLst/>
            </a:prstGeom>
            <a:solidFill>
              <a:srgbClr val="FEEDE2"/>
            </a:solidFill>
            <a:ln w="9525">
              <a:noFill/>
              <a:miter lim="800000"/>
              <a:headEnd/>
              <a:tailEnd/>
            </a:ln>
            <a:effectLst/>
          </p:spPr>
          <p:txBody>
            <a:bodyPr wrap="none" anchor="ctr"/>
            <a:lstStyle/>
            <a:p>
              <a:pPr algn="ctr" eaLnBrk="0" fontAlgn="base" hangingPunct="0">
                <a:spcBef>
                  <a:spcPct val="0"/>
                </a:spcBef>
                <a:spcAft>
                  <a:spcPct val="0"/>
                </a:spcAft>
                <a:defRPr/>
              </a:pPr>
              <a:endParaRPr lang="en-US" altLang="en-US" sz="1300">
                <a:solidFill>
                  <a:srgbClr val="000054"/>
                </a:solidFill>
              </a:endParaRPr>
            </a:p>
          </p:txBody>
        </p:sp>
        <p:sp>
          <p:nvSpPr>
            <p:cNvPr id="1033" name="Rectangle 9"/>
            <p:cNvSpPr>
              <a:spLocks noChangeArrowheads="1"/>
            </p:cNvSpPr>
            <p:nvPr/>
          </p:nvSpPr>
          <p:spPr bwMode="auto">
            <a:xfrm>
              <a:off x="0" y="0"/>
              <a:ext cx="1056" cy="4320"/>
            </a:xfrm>
            <a:prstGeom prst="rect">
              <a:avLst/>
            </a:prstGeom>
            <a:solidFill>
              <a:srgbClr val="F3D685"/>
            </a:solidFill>
            <a:ln w="9525">
              <a:noFill/>
              <a:miter lim="800000"/>
              <a:headEnd/>
              <a:tailEnd/>
            </a:ln>
            <a:effectLst/>
          </p:spPr>
          <p:txBody>
            <a:bodyPr wrap="none" anchor="ctr"/>
            <a:lstStyle/>
            <a:p>
              <a:pPr eaLnBrk="0" fontAlgn="base" hangingPunct="0">
                <a:spcBef>
                  <a:spcPct val="0"/>
                </a:spcBef>
                <a:spcAft>
                  <a:spcPct val="0"/>
                </a:spcAft>
                <a:defRPr/>
              </a:pPr>
              <a:endParaRPr lang="en-US" sz="1300">
                <a:solidFill>
                  <a:srgbClr val="000054"/>
                </a:solidFill>
              </a:endParaRPr>
            </a:p>
          </p:txBody>
        </p:sp>
        <p:pic>
          <p:nvPicPr>
            <p:cNvPr id="2" name="Picture 10" descr="Color-ppt3"/>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96" y="288"/>
              <a:ext cx="864" cy="864"/>
            </a:xfrm>
            <a:prstGeom prst="rect">
              <a:avLst/>
            </a:prstGeom>
            <a:noFill/>
            <a:ln w="9525">
              <a:noFill/>
              <a:miter lim="800000"/>
              <a:headEnd/>
              <a:tailEnd/>
            </a:ln>
          </p:spPr>
        </p:pic>
      </p:grpSp>
      <p:sp>
        <p:nvSpPr>
          <p:cNvPr id="1035" name="Rectangle 11"/>
          <p:cNvSpPr>
            <a:spLocks noChangeArrowheads="1"/>
          </p:cNvSpPr>
          <p:nvPr userDrawn="1"/>
        </p:nvSpPr>
        <p:spPr bwMode="auto">
          <a:xfrm>
            <a:off x="76200" y="1752600"/>
            <a:ext cx="1524000" cy="685800"/>
          </a:xfrm>
          <a:prstGeom prst="rect">
            <a:avLst/>
          </a:prstGeom>
          <a:noFill/>
          <a:ln w="9525">
            <a:noFill/>
            <a:miter lim="800000"/>
            <a:headEnd/>
            <a:tailEnd/>
          </a:ln>
          <a:effectLst/>
        </p:spPr>
        <p:txBody>
          <a:bodyPr anchor="ctr"/>
          <a:lstStyle/>
          <a:p>
            <a:pPr algn="ctr" eaLnBrk="0" fontAlgn="base" hangingPunct="0">
              <a:spcBef>
                <a:spcPct val="0"/>
              </a:spcBef>
              <a:spcAft>
                <a:spcPct val="0"/>
              </a:spcAft>
              <a:defRPr/>
            </a:pPr>
            <a:r>
              <a:rPr lang="en-US" altLang="en-US" sz="1000" b="1">
                <a:solidFill>
                  <a:srgbClr val="070C51"/>
                </a:solidFill>
              </a:rPr>
              <a:t>Tom Torlakson</a:t>
            </a:r>
            <a:br>
              <a:rPr lang="en-US" altLang="en-US" sz="1000" b="1">
                <a:solidFill>
                  <a:srgbClr val="070C51"/>
                </a:solidFill>
              </a:rPr>
            </a:br>
            <a:r>
              <a:rPr lang="en-US" altLang="en-US" sz="800">
                <a:solidFill>
                  <a:srgbClr val="070C51"/>
                </a:solidFill>
              </a:rPr>
              <a:t>State Superintendent </a:t>
            </a:r>
            <a:br>
              <a:rPr lang="en-US" altLang="en-US" sz="800">
                <a:solidFill>
                  <a:srgbClr val="070C51"/>
                </a:solidFill>
              </a:rPr>
            </a:br>
            <a:r>
              <a:rPr lang="en-US" altLang="en-US" sz="800">
                <a:solidFill>
                  <a:srgbClr val="070C51"/>
                </a:solidFill>
              </a:rPr>
              <a:t>of Public Instruction</a:t>
            </a:r>
            <a:endParaRPr lang="en-US" altLang="en-US" sz="4400">
              <a:solidFill>
                <a:srgbClr val="000000"/>
              </a:solidFill>
              <a:latin typeface="Times" pitchFamily="18" charset="0"/>
            </a:endParaRPr>
          </a:p>
        </p:txBody>
      </p:sp>
      <p:sp>
        <p:nvSpPr>
          <p:cNvPr id="1028" name="Rectangle 2"/>
          <p:cNvSpPr>
            <a:spLocks noGrp="1" noChangeArrowheads="1"/>
          </p:cNvSpPr>
          <p:nvPr>
            <p:ph type="title"/>
          </p:nvPr>
        </p:nvSpPr>
        <p:spPr bwMode="auto">
          <a:xfrm>
            <a:off x="1905000" y="609600"/>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1905000" y="1981200"/>
            <a:ext cx="6858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4"/>
          <p:cNvSpPr>
            <a:spLocks noGrp="1" noChangeArrowheads="1"/>
          </p:cNvSpPr>
          <p:nvPr>
            <p:ph type="dt" sz="half" idx="2"/>
          </p:nvPr>
        </p:nvSpPr>
        <p:spPr bwMode="auto">
          <a:xfrm>
            <a:off x="1905000" y="625475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latin typeface="Arial" pitchFamily="34" charset="0"/>
              </a:defRPr>
            </a:lvl1pPr>
          </a:lstStyle>
          <a:p>
            <a:pPr eaLnBrk="0" fontAlgn="base" hangingPunct="0">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3"/>
          </p:nvPr>
        </p:nvSpPr>
        <p:spPr bwMode="auto">
          <a:xfrm>
            <a:off x="3806825" y="6254750"/>
            <a:ext cx="30511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1"/>
                </a:solidFill>
                <a:latin typeface="Arial" pitchFamily="34" charset="0"/>
              </a:defRPr>
            </a:lvl1pPr>
          </a:lstStyle>
          <a:p>
            <a:pPr eaLnBrk="0" fontAlgn="base" hangingPunct="0">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7091363"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Arial" pitchFamily="34" charset="0"/>
              </a:defRPr>
            </a:lvl1pPr>
          </a:lstStyle>
          <a:p>
            <a:pPr eaLnBrk="0" fontAlgn="base" hangingPunct="0">
              <a:spcBef>
                <a:spcPct val="0"/>
              </a:spcBef>
              <a:spcAft>
                <a:spcPct val="0"/>
              </a:spcAft>
              <a:defRPr/>
            </a:pPr>
            <a:fld id="{F39364E5-5C13-4B0D-87E2-10EBE593D1FB}" type="slidenum">
              <a:rPr lang="en-US" altLang="en-US">
                <a:solidFill>
                  <a:srgbClr val="000000"/>
                </a:solidFill>
              </a:rPr>
              <a:pPr eaLnBrk="0" fontAlgn="base" hangingPunct="0">
                <a:spcBef>
                  <a:spcPct val="0"/>
                </a:spcBef>
                <a:spcAft>
                  <a:spcPct val="0"/>
                </a:spcAft>
                <a:defRPr/>
              </a:pPr>
              <a:t>‹#›</a:t>
            </a:fld>
            <a:endParaRPr lang="en-US"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7081F44-95A2-4966-9126-7226FF9CE883}" type="datetimeFigureOut">
              <a:rPr lang="en-US">
                <a:solidFill>
                  <a:prstClr val="black">
                    <a:tint val="75000"/>
                  </a:prstClr>
                </a:solidFill>
              </a:rPr>
              <a:pPr>
                <a:defRPr/>
              </a:pPr>
              <a:t>3/3/2011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867F1AA-AE17-4DB9-BB3D-6038F1FB7F9C}"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hyperlink" Target="mailto:bkay@naf.org" TargetMode="External"/><Relationship Id="rId7" Type="http://schemas.openxmlformats.org/officeDocument/2006/relationships/image" Target="../media/image9.png"/><Relationship Id="rId2" Type="http://schemas.openxmlformats.org/officeDocument/2006/relationships/hyperlink" Target="mailto:mhenson@naf.org" TargetMode="External"/><Relationship Id="rId1" Type="http://schemas.openxmlformats.org/officeDocument/2006/relationships/slideLayout" Target="../slideLayouts/slideLayout27.xml"/><Relationship Id="rId6" Type="http://schemas.openxmlformats.org/officeDocument/2006/relationships/hyperlink" Target="mailto:amorrison@naf.org" TargetMode="External"/><Relationship Id="rId5" Type="http://schemas.openxmlformats.org/officeDocument/2006/relationships/hyperlink" Target="mailto:airilian@naf.org" TargetMode="External"/><Relationship Id="rId4" Type="http://schemas.openxmlformats.org/officeDocument/2006/relationships/hyperlink" Target="mailto:cmchugh@naf.or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p:cNvSpPr>
          <p:nvPr/>
        </p:nvSpPr>
        <p:spPr bwMode="auto">
          <a:xfrm>
            <a:off x="457200" y="2743200"/>
            <a:ext cx="8839200" cy="3733800"/>
          </a:xfrm>
          <a:prstGeom prst="rect">
            <a:avLst/>
          </a:prstGeom>
          <a:noFill/>
          <a:ln w="9525">
            <a:noFill/>
            <a:miter lim="800000"/>
            <a:headEnd/>
            <a:tailEnd/>
          </a:ln>
        </p:spPr>
        <p:txBody>
          <a:bodyPr lIns="0" tIns="0" rIns="40639" bIns="0"/>
          <a:lstStyle/>
          <a:p>
            <a:pPr marL="39688"/>
            <a:endParaRPr lang="en-US" sz="3200" dirty="0" smtClean="0">
              <a:solidFill>
                <a:srgbClr val="99CC00"/>
              </a:solidFill>
              <a:latin typeface="Adobe Garamond Pro" pitchFamily="18" charset="0"/>
              <a:sym typeface="Garamond" pitchFamily="18" charset="0"/>
            </a:endParaRPr>
          </a:p>
          <a:p>
            <a:pPr marL="39688"/>
            <a:endParaRPr lang="en-US" sz="3200" dirty="0" smtClean="0">
              <a:solidFill>
                <a:srgbClr val="99CC00"/>
              </a:solidFill>
              <a:latin typeface="Adobe Garamond Pro" pitchFamily="18" charset="0"/>
              <a:sym typeface="Garamond" pitchFamily="18" charset="0"/>
            </a:endParaRPr>
          </a:p>
          <a:p>
            <a:pPr marL="39688"/>
            <a:endParaRPr lang="en-US" dirty="0" smtClean="0">
              <a:solidFill>
                <a:schemeClr val="bg1"/>
              </a:solidFill>
              <a:latin typeface="Adobe Garamond Pro" pitchFamily="18" charset="0"/>
              <a:sym typeface="Garamond" pitchFamily="18" charset="0"/>
            </a:endParaRPr>
          </a:p>
          <a:p>
            <a:pPr marL="39688"/>
            <a:endParaRPr lang="en-US" sz="3200" dirty="0">
              <a:solidFill>
                <a:srgbClr val="92D050"/>
              </a:solidFill>
              <a:latin typeface="Adobe Garamond Pro" pitchFamily="18" charset="0"/>
              <a:sym typeface="Garamond" pitchFamily="18" charset="0"/>
            </a:endParaRPr>
          </a:p>
          <a:p>
            <a:pPr marL="39688"/>
            <a:endParaRPr lang="en-US" sz="1200" dirty="0">
              <a:solidFill>
                <a:schemeClr val="bg1"/>
              </a:solidFill>
              <a:latin typeface="Adobe Garamond Pro" pitchFamily="18" charset="0"/>
              <a:sym typeface="Garamond" pitchFamily="18" charset="0"/>
            </a:endParaRPr>
          </a:p>
          <a:p>
            <a:pPr marL="39688"/>
            <a:endParaRPr lang="en-US" sz="3200" dirty="0">
              <a:solidFill>
                <a:srgbClr val="99CC00"/>
              </a:solidFill>
              <a:latin typeface="Adobe Garamond Pro" pitchFamily="18" charset="0"/>
              <a:sym typeface="Garamond" pitchFamily="18" charset="0"/>
            </a:endParaRPr>
          </a:p>
        </p:txBody>
      </p:sp>
      <p:pic>
        <p:nvPicPr>
          <p:cNvPr id="2" name="Picture 2" descr="http://www.cde.ca.gov/ci/gs/hs/cpagen.asp/"/>
          <p:cNvPicPr>
            <a:picLocks noChangeAspect="1" noChangeArrowheads="1"/>
          </p:cNvPicPr>
          <p:nvPr/>
        </p:nvPicPr>
        <p:blipFill>
          <a:blip r:embed="rId3" cstate="print"/>
          <a:srcRect/>
          <a:stretch>
            <a:fillRect/>
          </a:stretch>
        </p:blipFill>
        <p:spPr bwMode="auto">
          <a:xfrm>
            <a:off x="457200" y="304800"/>
            <a:ext cx="1566863" cy="1516063"/>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715000" y="304800"/>
            <a:ext cx="2895600" cy="1458525"/>
          </a:xfrm>
          <a:prstGeom prst="rect">
            <a:avLst/>
          </a:prstGeom>
          <a:noFill/>
          <a:ln w="9525">
            <a:noFill/>
            <a:miter lim="800000"/>
            <a:headEnd/>
            <a:tailEnd/>
          </a:ln>
        </p:spPr>
      </p:pic>
      <p:pic>
        <p:nvPicPr>
          <p:cNvPr id="7" name="Picture 6" descr="NAF logo.jpg"/>
          <p:cNvPicPr>
            <a:picLocks noChangeAspect="1"/>
          </p:cNvPicPr>
          <p:nvPr/>
        </p:nvPicPr>
        <p:blipFill>
          <a:blip r:embed="rId5" cstate="print"/>
          <a:stretch>
            <a:fillRect/>
          </a:stretch>
        </p:blipFill>
        <p:spPr>
          <a:xfrm>
            <a:off x="2362200" y="447465"/>
            <a:ext cx="3149726" cy="1305135"/>
          </a:xfrm>
          <a:prstGeom prst="rect">
            <a:avLst/>
          </a:prstGeom>
        </p:spPr>
      </p:pic>
      <p:sp>
        <p:nvSpPr>
          <p:cNvPr id="8" name="Rectangle 7"/>
          <p:cNvSpPr/>
          <p:nvPr/>
        </p:nvSpPr>
        <p:spPr>
          <a:xfrm>
            <a:off x="304800" y="2133600"/>
            <a:ext cx="8534400" cy="4555093"/>
          </a:xfrm>
          <a:prstGeom prst="rect">
            <a:avLst/>
          </a:prstGeom>
        </p:spPr>
        <p:txBody>
          <a:bodyPr wrap="square">
            <a:spAutoFit/>
          </a:bodyPr>
          <a:lstStyle/>
          <a:p>
            <a:pPr algn="ctr"/>
            <a:r>
              <a:rPr lang="en-US" sz="4000" dirty="0" smtClean="0">
                <a:solidFill>
                  <a:schemeClr val="bg1"/>
                </a:solidFill>
              </a:rPr>
              <a:t>Promoting Program Quality through Reflective Processes</a:t>
            </a:r>
          </a:p>
          <a:p>
            <a:pPr algn="ctr"/>
            <a:endParaRPr lang="en-US" sz="1400" dirty="0" smtClean="0">
              <a:solidFill>
                <a:schemeClr val="bg1"/>
              </a:solidFill>
            </a:endParaRPr>
          </a:p>
          <a:p>
            <a:r>
              <a:rPr lang="en-US" sz="4000" dirty="0" smtClean="0">
                <a:solidFill>
                  <a:srgbClr val="FFFF00"/>
                </a:solidFill>
              </a:rPr>
              <a:t>Karen Shores </a:t>
            </a:r>
            <a:r>
              <a:rPr lang="en-US" sz="3600" dirty="0" smtClean="0">
                <a:solidFill>
                  <a:srgbClr val="FFFF00"/>
                </a:solidFill>
              </a:rPr>
              <a:t>– </a:t>
            </a:r>
            <a:r>
              <a:rPr lang="en-US" sz="3200" dirty="0" smtClean="0">
                <a:solidFill>
                  <a:srgbClr val="FFFF00"/>
                </a:solidFill>
              </a:rPr>
              <a:t>CA Department of Education</a:t>
            </a:r>
          </a:p>
          <a:p>
            <a:r>
              <a:rPr lang="en-US" sz="4000" dirty="0" smtClean="0">
                <a:solidFill>
                  <a:srgbClr val="FFFF00"/>
                </a:solidFill>
              </a:rPr>
              <a:t>Mike Henson </a:t>
            </a:r>
            <a:r>
              <a:rPr lang="en-US" sz="3600" dirty="0" smtClean="0">
                <a:solidFill>
                  <a:srgbClr val="FFFF00"/>
                </a:solidFill>
              </a:rPr>
              <a:t>– </a:t>
            </a:r>
            <a:r>
              <a:rPr lang="en-US" sz="3200" dirty="0" smtClean="0">
                <a:solidFill>
                  <a:srgbClr val="FFFF00"/>
                </a:solidFill>
              </a:rPr>
              <a:t>National Academy Foundation</a:t>
            </a:r>
          </a:p>
          <a:p>
            <a:r>
              <a:rPr lang="en-US" sz="4000" dirty="0" smtClean="0">
                <a:solidFill>
                  <a:srgbClr val="FFFF00"/>
                </a:solidFill>
              </a:rPr>
              <a:t>Beth Kay </a:t>
            </a:r>
            <a:r>
              <a:rPr lang="en-US" sz="3600" dirty="0" smtClean="0">
                <a:solidFill>
                  <a:srgbClr val="FFFF00"/>
                </a:solidFill>
              </a:rPr>
              <a:t>– </a:t>
            </a:r>
            <a:r>
              <a:rPr lang="en-US" sz="3200" dirty="0" smtClean="0">
                <a:solidFill>
                  <a:srgbClr val="FFFF00"/>
                </a:solidFill>
              </a:rPr>
              <a:t>National Academy Foundation</a:t>
            </a:r>
          </a:p>
          <a:p>
            <a:r>
              <a:rPr lang="en-US" sz="4000" dirty="0" smtClean="0">
                <a:solidFill>
                  <a:srgbClr val="FFFF00"/>
                </a:solidFill>
              </a:rPr>
              <a:t>Arlene LaPlante </a:t>
            </a:r>
            <a:r>
              <a:rPr lang="en-US" sz="3600" dirty="0" smtClean="0">
                <a:solidFill>
                  <a:srgbClr val="FFFF00"/>
                </a:solidFill>
              </a:rPr>
              <a:t>– </a:t>
            </a:r>
            <a:r>
              <a:rPr lang="en-US" sz="3200" dirty="0" smtClean="0">
                <a:solidFill>
                  <a:srgbClr val="FFFF00"/>
                </a:solidFill>
              </a:rPr>
              <a:t>ConnectEd: The California</a:t>
            </a:r>
          </a:p>
          <a:p>
            <a:r>
              <a:rPr lang="en-US" sz="3200" dirty="0" smtClean="0">
                <a:solidFill>
                  <a:srgbClr val="FFFF00"/>
                </a:solidFill>
              </a:rPr>
              <a:t>                 Center for College and Career</a:t>
            </a:r>
            <a:endParaRPr lang="en-US" sz="3200" dirty="0">
              <a:solidFill>
                <a:srgbClr val="FFFF00"/>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05000" y="304800"/>
            <a:ext cx="6858000" cy="762000"/>
          </a:xfrm>
        </p:spPr>
        <p:txBody>
          <a:bodyPr/>
          <a:lstStyle/>
          <a:p>
            <a:r>
              <a:rPr lang="en-US" smtClean="0"/>
              <a:t>Current Solution</a:t>
            </a:r>
          </a:p>
        </p:txBody>
      </p:sp>
      <p:sp>
        <p:nvSpPr>
          <p:cNvPr id="9219" name="Content Placeholder 2"/>
          <p:cNvSpPr>
            <a:spLocks noGrp="1"/>
          </p:cNvSpPr>
          <p:nvPr>
            <p:ph idx="1"/>
          </p:nvPr>
        </p:nvSpPr>
        <p:spPr>
          <a:xfrm>
            <a:off x="1600200" y="1219200"/>
            <a:ext cx="7391400" cy="5410200"/>
          </a:xfrm>
        </p:spPr>
        <p:txBody>
          <a:bodyPr/>
          <a:lstStyle/>
          <a:p>
            <a:r>
              <a:rPr lang="en-US" dirty="0" smtClean="0"/>
              <a:t>Include section 2 of CPA “ART” to ConnectEd Certification Tool when assessing a CA Partnership Academy.</a:t>
            </a:r>
          </a:p>
          <a:p>
            <a:pPr lvl="1"/>
            <a:r>
              <a:rPr lang="en-US" dirty="0" smtClean="0"/>
              <a:t>This section addresses specific Education Code requirements for funded CPAs</a:t>
            </a:r>
          </a:p>
          <a:p>
            <a:pPr lvl="1"/>
            <a:r>
              <a:rPr lang="en-US" dirty="0" smtClean="0"/>
              <a:t>Most other criteria found in the CPA ART are addressed in sections of the ConnectEd Certification Tool.</a:t>
            </a:r>
          </a:p>
          <a:p>
            <a:r>
              <a:rPr lang="en-US" dirty="0" smtClean="0"/>
              <a:t>Continue to collaborate and refine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txBox="1">
            <a:spLocks noGrp="1"/>
          </p:cNvSpPr>
          <p:nvPr/>
        </p:nvSpPr>
        <p:spPr bwMode="auto">
          <a:xfrm>
            <a:off x="7091363" y="6248400"/>
            <a:ext cx="1676400" cy="457200"/>
          </a:xfrm>
          <a:prstGeom prst="rect">
            <a:avLst/>
          </a:prstGeom>
          <a:noFill/>
          <a:ln w="9525">
            <a:noFill/>
            <a:miter lim="800000"/>
            <a:headEnd/>
            <a:tailEnd/>
          </a:ln>
        </p:spPr>
        <p:txBody>
          <a:bodyPr/>
          <a:lstStyle/>
          <a:p>
            <a:pPr algn="r"/>
            <a:fld id="{D143C6B4-E0E4-47BB-BD0A-66EF79033A40}" type="slidenum">
              <a:rPr lang="en-US" altLang="en-US" sz="1400">
                <a:solidFill>
                  <a:schemeClr val="tx1"/>
                </a:solidFill>
              </a:rPr>
              <a:pPr algn="r"/>
              <a:t>11</a:t>
            </a:fld>
            <a:endParaRPr lang="en-US" altLang="en-US" sz="1400">
              <a:solidFill>
                <a:schemeClr val="tx1"/>
              </a:solidFill>
            </a:endParaRPr>
          </a:p>
        </p:txBody>
      </p:sp>
      <p:sp>
        <p:nvSpPr>
          <p:cNvPr id="10243" name="Rectangle 2"/>
          <p:cNvSpPr>
            <a:spLocks noGrp="1" noChangeArrowheads="1"/>
          </p:cNvSpPr>
          <p:nvPr>
            <p:ph type="title" idx="4294967295"/>
          </p:nvPr>
        </p:nvSpPr>
        <p:spPr>
          <a:xfrm>
            <a:off x="1752600" y="304800"/>
            <a:ext cx="6858000" cy="609600"/>
          </a:xfrm>
        </p:spPr>
        <p:txBody>
          <a:bodyPr/>
          <a:lstStyle/>
          <a:p>
            <a:r>
              <a:rPr lang="en-US" smtClean="0"/>
              <a:t> </a:t>
            </a:r>
            <a:r>
              <a:rPr lang="en-US" sz="6000" smtClean="0">
                <a:latin typeface="Monotype Corsiva" pitchFamily="66" charset="0"/>
              </a:rPr>
              <a:t>Thank You </a:t>
            </a:r>
          </a:p>
        </p:txBody>
      </p:sp>
      <p:sp>
        <p:nvSpPr>
          <p:cNvPr id="10244" name="Rectangle 3"/>
          <p:cNvSpPr>
            <a:spLocks noGrp="1" noChangeArrowheads="1"/>
          </p:cNvSpPr>
          <p:nvPr>
            <p:ph type="body" idx="4294967295"/>
          </p:nvPr>
        </p:nvSpPr>
        <p:spPr>
          <a:xfrm>
            <a:off x="1447800" y="990600"/>
            <a:ext cx="7467600" cy="5410200"/>
          </a:xfrm>
        </p:spPr>
        <p:txBody>
          <a:bodyPr/>
          <a:lstStyle/>
          <a:p>
            <a:pPr algn="ctr">
              <a:lnSpc>
                <a:spcPct val="90000"/>
              </a:lnSpc>
              <a:buFontTx/>
              <a:buNone/>
            </a:pPr>
            <a:r>
              <a:rPr lang="en-US" sz="2800" smtClean="0"/>
              <a:t>California Department of Education</a:t>
            </a:r>
          </a:p>
          <a:p>
            <a:pPr algn="ctr">
              <a:lnSpc>
                <a:spcPct val="90000"/>
              </a:lnSpc>
              <a:buFontTx/>
              <a:buNone/>
            </a:pPr>
            <a:r>
              <a:rPr lang="en-US" sz="2800" smtClean="0"/>
              <a:t>High School Transformation Unit</a:t>
            </a:r>
          </a:p>
          <a:p>
            <a:pPr algn="ctr">
              <a:lnSpc>
                <a:spcPct val="90000"/>
              </a:lnSpc>
              <a:buFontTx/>
              <a:buNone/>
            </a:pPr>
            <a:endParaRPr lang="en-US" sz="1600" smtClean="0"/>
          </a:p>
          <a:p>
            <a:pPr algn="ctr">
              <a:lnSpc>
                <a:spcPct val="90000"/>
              </a:lnSpc>
              <a:buFontTx/>
              <a:buNone/>
            </a:pPr>
            <a:endParaRPr lang="en-US" sz="3600" u="sng" smtClean="0"/>
          </a:p>
          <a:p>
            <a:pPr algn="ctr">
              <a:lnSpc>
                <a:spcPct val="90000"/>
              </a:lnSpc>
              <a:buFontTx/>
              <a:buNone/>
            </a:pPr>
            <a:endParaRPr lang="en-US" u="sng" smtClean="0"/>
          </a:p>
          <a:p>
            <a:pPr algn="ctr">
              <a:lnSpc>
                <a:spcPct val="90000"/>
              </a:lnSpc>
              <a:buFontTx/>
              <a:buNone/>
            </a:pPr>
            <a:endParaRPr lang="en-US" u="sng" smtClean="0"/>
          </a:p>
          <a:p>
            <a:pPr algn="ctr">
              <a:lnSpc>
                <a:spcPct val="90000"/>
              </a:lnSpc>
              <a:buFontTx/>
              <a:buNone/>
            </a:pPr>
            <a:r>
              <a:rPr lang="en-US" sz="2000" smtClean="0"/>
              <a:t>CPA Website:</a:t>
            </a:r>
          </a:p>
          <a:p>
            <a:pPr algn="ctr">
              <a:lnSpc>
                <a:spcPct val="90000"/>
              </a:lnSpc>
              <a:buFontTx/>
              <a:buNone/>
            </a:pPr>
            <a:r>
              <a:rPr lang="en-US" sz="2000" u="sng" smtClean="0"/>
              <a:t>http://www.cde.ca.gov/ci/gs/hs/cpagen.asp</a:t>
            </a:r>
          </a:p>
          <a:p>
            <a:pPr algn="ctr">
              <a:lnSpc>
                <a:spcPct val="90000"/>
              </a:lnSpc>
              <a:buFontTx/>
              <a:buNone/>
            </a:pPr>
            <a:endParaRPr lang="en-US" sz="2000" u="sng" smtClean="0"/>
          </a:p>
          <a:p>
            <a:pPr algn="ctr">
              <a:lnSpc>
                <a:spcPct val="90000"/>
              </a:lnSpc>
              <a:buFontTx/>
              <a:buNone/>
            </a:pPr>
            <a:r>
              <a:rPr lang="en-US" sz="2000" smtClean="0"/>
              <a:t>Career Academy Support Network CPA Website,</a:t>
            </a:r>
          </a:p>
          <a:p>
            <a:pPr algn="ctr">
              <a:lnSpc>
                <a:spcPct val="90000"/>
              </a:lnSpc>
              <a:buFontTx/>
              <a:buNone/>
            </a:pPr>
            <a:r>
              <a:rPr lang="en-US" sz="2000" smtClean="0"/>
              <a:t>And California Partnership Academy                                  Assessment &amp; Recognition Tool:</a:t>
            </a:r>
          </a:p>
          <a:p>
            <a:pPr algn="ctr">
              <a:lnSpc>
                <a:spcPct val="90000"/>
              </a:lnSpc>
              <a:buFontTx/>
              <a:buNone/>
            </a:pPr>
            <a:r>
              <a:rPr lang="en-US" sz="2000" u="sng" smtClean="0"/>
              <a:t>http://casn.berkeley.edu/cpa.php</a:t>
            </a:r>
            <a:r>
              <a:rPr lang="en-US" smtClean="0"/>
              <a:t> </a:t>
            </a:r>
          </a:p>
        </p:txBody>
      </p:sp>
      <p:pic>
        <p:nvPicPr>
          <p:cNvPr id="10245" name="Picture 7"/>
          <p:cNvPicPr>
            <a:picLocks noChangeAspect="1" noChangeArrowheads="1"/>
          </p:cNvPicPr>
          <p:nvPr/>
        </p:nvPicPr>
        <p:blipFill>
          <a:blip r:embed="rId3" cstate="print"/>
          <a:srcRect/>
          <a:stretch>
            <a:fillRect/>
          </a:stretch>
        </p:blipFill>
        <p:spPr bwMode="auto">
          <a:xfrm>
            <a:off x="0" y="5165725"/>
            <a:ext cx="1676400" cy="1692275"/>
          </a:xfrm>
          <a:prstGeom prst="rect">
            <a:avLst/>
          </a:prstGeom>
          <a:noFill/>
          <a:ln w="9525">
            <a:noFill/>
            <a:miter lim="800000"/>
            <a:headEnd/>
            <a:tailEnd/>
          </a:ln>
        </p:spPr>
      </p:pic>
      <p:graphicFrame>
        <p:nvGraphicFramePr>
          <p:cNvPr id="192530" name="Group 18"/>
          <p:cNvGraphicFramePr>
            <a:graphicFrameLocks noGrp="1"/>
          </p:cNvGraphicFramePr>
          <p:nvPr/>
        </p:nvGraphicFramePr>
        <p:xfrm>
          <a:off x="1676400" y="1981200"/>
          <a:ext cx="7162800" cy="1651000"/>
        </p:xfrm>
        <a:graphic>
          <a:graphicData uri="http://schemas.openxmlformats.org/drawingml/2006/table">
            <a:tbl>
              <a:tblPr/>
              <a:tblGrid>
                <a:gridCol w="7162800"/>
              </a:tblGrid>
              <a:tr h="165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accent2"/>
                          </a:solidFill>
                          <a:effectLst/>
                          <a:latin typeface="Arial" pitchFamily="34" charset="0"/>
                        </a:rPr>
                        <a:t>Karen Shores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sng" strike="noStrike" cap="none" normalizeH="0" baseline="0" dirty="0" smtClean="0">
                          <a:ln>
                            <a:noFill/>
                          </a:ln>
                          <a:solidFill>
                            <a:schemeClr val="accent2"/>
                          </a:solidFill>
                          <a:effectLst/>
                          <a:latin typeface="Arial" pitchFamily="34" charset="0"/>
                        </a:rPr>
                        <a:t>kshores@cde.ca.gov</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accent2"/>
                          </a:solidFill>
                          <a:effectLst/>
                          <a:latin typeface="Arial" pitchFamily="34" charset="0"/>
                        </a:rPr>
                        <a:t>916-319-0478</a:t>
                      </a:r>
                    </a:p>
                  </a:txBody>
                  <a:tcPr horzOverflow="overflow">
                    <a:lnL cap="flat">
                      <a:noFill/>
                    </a:lnL>
                    <a:lnR>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82588" y="228600"/>
            <a:ext cx="8616950" cy="1295400"/>
          </a:xfrm>
          <a:prstGeom prst="rect">
            <a:avLst/>
          </a:prstGeom>
          <a:noFill/>
          <a:ln w="9525">
            <a:noFill/>
            <a:miter lim="800000"/>
            <a:headEnd/>
            <a:tailEnd/>
          </a:ln>
        </p:spPr>
      </p:pic>
      <p:pic>
        <p:nvPicPr>
          <p:cNvPr id="2051" name="Picture 4"/>
          <p:cNvPicPr>
            <a:picLocks noChangeAspect="1" noChangeArrowheads="1"/>
          </p:cNvPicPr>
          <p:nvPr/>
        </p:nvPicPr>
        <p:blipFill>
          <a:blip r:embed="rId3" cstate="print"/>
          <a:srcRect/>
          <a:stretch>
            <a:fillRect/>
          </a:stretch>
        </p:blipFill>
        <p:spPr bwMode="auto">
          <a:xfrm>
            <a:off x="2057400" y="2936875"/>
            <a:ext cx="4419600" cy="3921125"/>
          </a:xfrm>
          <a:prstGeom prst="rect">
            <a:avLst/>
          </a:prstGeom>
          <a:noFill/>
          <a:ln w="9525">
            <a:noFill/>
            <a:miter lim="800000"/>
            <a:headEnd/>
            <a:tailEnd/>
          </a:ln>
        </p:spPr>
      </p:pic>
      <p:sp>
        <p:nvSpPr>
          <p:cNvPr id="2052" name="Rectangle 5"/>
          <p:cNvSpPr>
            <a:spLocks noChangeArrowheads="1"/>
          </p:cNvSpPr>
          <p:nvPr/>
        </p:nvSpPr>
        <p:spPr bwMode="auto">
          <a:xfrm>
            <a:off x="1219200" y="1766888"/>
            <a:ext cx="6019800" cy="646112"/>
          </a:xfrm>
          <a:prstGeom prst="rect">
            <a:avLst/>
          </a:prstGeom>
          <a:noFill/>
          <a:ln w="9525">
            <a:noFill/>
            <a:miter lim="800000"/>
            <a:headEnd/>
            <a:tailEnd/>
          </a:ln>
        </p:spPr>
        <p:txBody>
          <a:bodyPr anchor="ctr">
            <a:spAutoFit/>
          </a:bodyPr>
          <a:lstStyle/>
          <a:p>
            <a:pPr algn="ctr" fontAlgn="base">
              <a:spcBef>
                <a:spcPct val="0"/>
              </a:spcBef>
              <a:spcAft>
                <a:spcPct val="0"/>
              </a:spcAft>
            </a:pPr>
            <a:r>
              <a:rPr lang="en-US" sz="3600" b="1" smtClean="0">
                <a:solidFill>
                  <a:prstClr val="black"/>
                </a:solidFill>
                <a:ea typeface="Cambria" pitchFamily="18" charset="0"/>
                <a:cs typeface="Times New Roman" pitchFamily="18" charset="0"/>
              </a:rPr>
              <a:t>The Academy Planning Tool </a:t>
            </a:r>
            <a:endParaRPr lang="en-US" sz="3600" smtClean="0">
              <a:solidFill>
                <a:prstClr val="black"/>
              </a:solidFill>
              <a:latin typeface="Arial" charset="0"/>
              <a:ea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371600"/>
            <a:ext cx="9144000" cy="4114800"/>
          </a:xfrm>
        </p:spPr>
        <p:txBody>
          <a:bodyPr rtlCol="0">
            <a:noAutofit/>
          </a:bodyPr>
          <a:lstStyle/>
          <a:p>
            <a:pPr fontAlgn="auto">
              <a:spcAft>
                <a:spcPts val="0"/>
              </a:spcAft>
              <a:buFont typeface="Arial" pitchFamily="34" charset="0"/>
              <a:buNone/>
              <a:defRPr/>
            </a:pPr>
            <a:r>
              <a:rPr lang="en-US" sz="1800" b="1" cap="small" dirty="0" smtClean="0"/>
              <a:t> </a:t>
            </a:r>
            <a:endParaRPr lang="en-US" sz="1800" dirty="0" smtClean="0"/>
          </a:p>
          <a:p>
            <a:pPr fontAlgn="auto">
              <a:spcAft>
                <a:spcPts val="0"/>
              </a:spcAft>
              <a:defRPr/>
            </a:pPr>
            <a:r>
              <a:rPr lang="en-US" sz="1800" b="1" cap="small" dirty="0" smtClean="0">
                <a:solidFill>
                  <a:schemeClr val="tx1"/>
                </a:solidFill>
              </a:rPr>
              <a:t>Mike Henson, Network Services </a:t>
            </a:r>
            <a:r>
              <a:rPr lang="en-US" sz="1800" b="1" cap="small" dirty="0" smtClean="0">
                <a:solidFill>
                  <a:schemeClr val="tx1"/>
                </a:solidFill>
              </a:rPr>
              <a:t>Director</a:t>
            </a:r>
            <a:endParaRPr lang="en-US" sz="1800" b="1" cap="small" dirty="0" smtClean="0">
              <a:solidFill>
                <a:schemeClr val="tx1"/>
              </a:solidFill>
            </a:endParaRPr>
          </a:p>
          <a:p>
            <a:pPr fontAlgn="auto">
              <a:spcAft>
                <a:spcPts val="0"/>
              </a:spcAft>
              <a:defRPr/>
            </a:pPr>
            <a:r>
              <a:rPr lang="en-US" sz="1800" b="1" dirty="0" smtClean="0">
                <a:solidFill>
                  <a:schemeClr val="tx1"/>
                </a:solidFill>
                <a:hlinkClick r:id="rId2"/>
              </a:rPr>
              <a:t>mhenson@naf.org</a:t>
            </a:r>
            <a:endParaRPr lang="en-US" sz="1800" b="1" dirty="0" smtClean="0">
              <a:solidFill>
                <a:schemeClr val="tx1"/>
              </a:solidFill>
            </a:endParaRPr>
          </a:p>
          <a:p>
            <a:pPr fontAlgn="auto">
              <a:spcAft>
                <a:spcPts val="0"/>
              </a:spcAft>
              <a:defRPr/>
            </a:pPr>
            <a:endParaRPr lang="en-US" sz="1800" b="1" cap="small" dirty="0" smtClean="0">
              <a:solidFill>
                <a:schemeClr val="tx1"/>
              </a:solidFill>
            </a:endParaRPr>
          </a:p>
          <a:p>
            <a:pPr fontAlgn="auto">
              <a:spcAft>
                <a:spcPts val="0"/>
              </a:spcAft>
              <a:buFont typeface="Arial" pitchFamily="34" charset="0"/>
              <a:buNone/>
              <a:defRPr/>
            </a:pPr>
            <a:r>
              <a:rPr lang="en-US" sz="1800" b="1" cap="small" dirty="0" smtClean="0">
                <a:solidFill>
                  <a:schemeClr val="tx1"/>
                </a:solidFill>
              </a:rPr>
              <a:t>Beth Kay, Academy Development </a:t>
            </a:r>
            <a:r>
              <a:rPr lang="en-US" sz="1800" b="1" cap="small" dirty="0" smtClean="0">
                <a:solidFill>
                  <a:schemeClr val="tx1"/>
                </a:solidFill>
              </a:rPr>
              <a:t>Manager</a:t>
            </a:r>
            <a:endParaRPr lang="en-US" sz="1800" b="1" cap="small" dirty="0" smtClean="0">
              <a:solidFill>
                <a:schemeClr val="tx1"/>
              </a:solidFill>
            </a:endParaRPr>
          </a:p>
          <a:p>
            <a:pPr fontAlgn="auto">
              <a:spcAft>
                <a:spcPts val="0"/>
              </a:spcAft>
              <a:buFont typeface="Arial" pitchFamily="34" charset="0"/>
              <a:buNone/>
              <a:defRPr/>
            </a:pPr>
            <a:r>
              <a:rPr lang="en-US" sz="1800" b="1" dirty="0" smtClean="0">
                <a:hlinkClick r:id="rId3"/>
              </a:rPr>
              <a:t>bkay@naf.org</a:t>
            </a:r>
            <a:endParaRPr lang="en-US" sz="1800" b="1" dirty="0" smtClean="0"/>
          </a:p>
          <a:p>
            <a:pPr fontAlgn="auto">
              <a:spcAft>
                <a:spcPts val="0"/>
              </a:spcAft>
              <a:buFont typeface="Arial" pitchFamily="34" charset="0"/>
              <a:buNone/>
              <a:defRPr/>
            </a:pPr>
            <a:endParaRPr lang="en-US" sz="1800" b="1" dirty="0" smtClean="0"/>
          </a:p>
          <a:p>
            <a:pPr fontAlgn="auto">
              <a:spcAft>
                <a:spcPts val="0"/>
              </a:spcAft>
              <a:buFont typeface="Arial" pitchFamily="34" charset="0"/>
              <a:buNone/>
              <a:defRPr/>
            </a:pPr>
            <a:r>
              <a:rPr lang="en-US" sz="1800" b="1" dirty="0" smtClean="0">
                <a:solidFill>
                  <a:schemeClr val="tx1"/>
                </a:solidFill>
              </a:rPr>
              <a:t>Cindy McHugh, Partnership Development Manager </a:t>
            </a:r>
          </a:p>
          <a:p>
            <a:pPr fontAlgn="auto">
              <a:spcAft>
                <a:spcPts val="0"/>
              </a:spcAft>
              <a:buFont typeface="Arial" pitchFamily="34" charset="0"/>
              <a:buNone/>
              <a:defRPr/>
            </a:pPr>
            <a:r>
              <a:rPr lang="en-US" sz="1800" b="1" dirty="0" smtClean="0">
                <a:hlinkClick r:id="rId4"/>
              </a:rPr>
              <a:t>cmchugh@naf.org</a:t>
            </a:r>
            <a:endParaRPr lang="en-US" sz="1800" b="1" dirty="0" smtClean="0"/>
          </a:p>
          <a:p>
            <a:pPr fontAlgn="auto">
              <a:spcAft>
                <a:spcPts val="0"/>
              </a:spcAft>
              <a:buFont typeface="Arial" pitchFamily="34" charset="0"/>
              <a:buNone/>
              <a:defRPr/>
            </a:pPr>
            <a:endParaRPr lang="en-US" sz="1800" b="1" dirty="0" smtClean="0"/>
          </a:p>
          <a:p>
            <a:pPr fontAlgn="auto">
              <a:spcAft>
                <a:spcPts val="0"/>
              </a:spcAft>
              <a:buFont typeface="Arial" pitchFamily="34" charset="0"/>
              <a:buNone/>
              <a:defRPr/>
            </a:pPr>
            <a:r>
              <a:rPr lang="en-US" sz="1800" b="1" dirty="0" smtClean="0">
                <a:solidFill>
                  <a:schemeClr val="tx1"/>
                </a:solidFill>
              </a:rPr>
              <a:t>Aazam </a:t>
            </a:r>
            <a:r>
              <a:rPr lang="en-US" sz="1800" b="1" dirty="0" err="1" smtClean="0">
                <a:solidFill>
                  <a:schemeClr val="tx1"/>
                </a:solidFill>
              </a:rPr>
              <a:t>Iri</a:t>
            </a:r>
            <a:r>
              <a:rPr lang="en-US" sz="1800" b="1" dirty="0" err="1" smtClean="0">
                <a:solidFill>
                  <a:schemeClr val="tx1"/>
                </a:solidFill>
              </a:rPr>
              <a:t>lian</a:t>
            </a:r>
            <a:r>
              <a:rPr lang="en-US" sz="1800" b="1" dirty="0" smtClean="0">
                <a:solidFill>
                  <a:schemeClr val="tx1"/>
                </a:solidFill>
              </a:rPr>
              <a:t>, Curriculum Specialist</a:t>
            </a:r>
          </a:p>
          <a:p>
            <a:pPr fontAlgn="auto">
              <a:spcAft>
                <a:spcPts val="0"/>
              </a:spcAft>
              <a:buFont typeface="Arial" pitchFamily="34" charset="0"/>
              <a:buNone/>
              <a:defRPr/>
            </a:pPr>
            <a:r>
              <a:rPr lang="en-US" sz="1800" b="1" dirty="0" smtClean="0">
                <a:hlinkClick r:id="rId5"/>
              </a:rPr>
              <a:t>airilian@naf.org</a:t>
            </a:r>
            <a:endParaRPr lang="en-US" sz="1800" b="1" dirty="0" smtClean="0"/>
          </a:p>
          <a:p>
            <a:pPr fontAlgn="auto">
              <a:spcAft>
                <a:spcPts val="0"/>
              </a:spcAft>
              <a:buFont typeface="Arial" pitchFamily="34" charset="0"/>
              <a:buNone/>
              <a:defRPr/>
            </a:pPr>
            <a:endParaRPr lang="en-US" sz="1800" b="1" dirty="0" smtClean="0"/>
          </a:p>
          <a:p>
            <a:pPr fontAlgn="auto">
              <a:spcAft>
                <a:spcPts val="0"/>
              </a:spcAft>
              <a:buFont typeface="Arial" pitchFamily="34" charset="0"/>
              <a:buNone/>
              <a:defRPr/>
            </a:pPr>
            <a:r>
              <a:rPr lang="en-US" sz="1800" b="1" dirty="0" smtClean="0">
                <a:solidFill>
                  <a:schemeClr val="tx1"/>
                </a:solidFill>
              </a:rPr>
              <a:t>Ana Morrison, Network Liaison </a:t>
            </a:r>
          </a:p>
          <a:p>
            <a:pPr fontAlgn="auto">
              <a:spcAft>
                <a:spcPts val="0"/>
              </a:spcAft>
              <a:buFont typeface="Arial" pitchFamily="34" charset="0"/>
              <a:buNone/>
              <a:defRPr/>
            </a:pPr>
            <a:r>
              <a:rPr lang="en-US" sz="1800" b="1" dirty="0" smtClean="0">
                <a:solidFill>
                  <a:schemeClr val="tx1"/>
                </a:solidFill>
                <a:hlinkClick r:id="rId6"/>
              </a:rPr>
              <a:t>amorrison@naf.org</a:t>
            </a:r>
            <a:endParaRPr lang="en-US" sz="1800" b="1" dirty="0" smtClean="0">
              <a:solidFill>
                <a:schemeClr val="tx1"/>
              </a:solidFill>
            </a:endParaRPr>
          </a:p>
          <a:p>
            <a:pPr fontAlgn="auto">
              <a:spcAft>
                <a:spcPts val="0"/>
              </a:spcAft>
              <a:buFont typeface="Arial" pitchFamily="34" charset="0"/>
              <a:buNone/>
              <a:defRPr/>
            </a:pPr>
            <a:r>
              <a:rPr lang="en-US" sz="1800" b="1" dirty="0" smtClean="0"/>
              <a:t> </a:t>
            </a:r>
            <a:endParaRPr lang="en-US" sz="1800" b="1" dirty="0" smtClean="0"/>
          </a:p>
          <a:p>
            <a:pPr fontAlgn="auto">
              <a:spcAft>
                <a:spcPts val="0"/>
              </a:spcAft>
              <a:buFont typeface="Arial" pitchFamily="34" charset="0"/>
              <a:buNone/>
              <a:defRPr/>
            </a:pPr>
            <a:endParaRPr lang="en-US" sz="1800" b="1" cap="small" dirty="0" smtClean="0"/>
          </a:p>
          <a:p>
            <a:pPr fontAlgn="auto">
              <a:spcAft>
                <a:spcPts val="0"/>
              </a:spcAft>
              <a:buFont typeface="Arial" pitchFamily="34" charset="0"/>
              <a:buNone/>
              <a:defRPr/>
            </a:pPr>
            <a:endParaRPr lang="en-US" sz="1800" b="1" cap="small" dirty="0" smtClean="0"/>
          </a:p>
          <a:p>
            <a:pPr fontAlgn="auto">
              <a:spcAft>
                <a:spcPts val="0"/>
              </a:spcAft>
              <a:buFont typeface="Arial" pitchFamily="34" charset="0"/>
              <a:buNone/>
              <a:defRPr/>
            </a:pPr>
            <a:endParaRPr lang="en-US" sz="1800" b="1" dirty="0" smtClean="0"/>
          </a:p>
          <a:p>
            <a:pPr fontAlgn="auto">
              <a:spcAft>
                <a:spcPts val="0"/>
              </a:spcAft>
              <a:buFont typeface="Arial" pitchFamily="34" charset="0"/>
              <a:buNone/>
              <a:defRPr/>
            </a:pPr>
            <a:endParaRPr lang="en-US" sz="1800" b="1" dirty="0" smtClean="0"/>
          </a:p>
        </p:txBody>
      </p:sp>
      <p:pic>
        <p:nvPicPr>
          <p:cNvPr id="6147" name="Picture 2" descr="NAF_logo"/>
          <p:cNvPicPr>
            <a:picLocks noChangeAspect="1" noChangeArrowheads="1"/>
          </p:cNvPicPr>
          <p:nvPr/>
        </p:nvPicPr>
        <p:blipFill>
          <a:blip r:embed="rId7" cstate="print"/>
          <a:srcRect/>
          <a:stretch>
            <a:fillRect/>
          </a:stretch>
        </p:blipFill>
        <p:spPr bwMode="auto">
          <a:xfrm>
            <a:off x="2209800" y="-381000"/>
            <a:ext cx="4865688" cy="26258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lstStyle/>
          <a:p>
            <a:pPr algn="l"/>
            <a:r>
              <a:rPr lang="en-US" dirty="0" err="1" smtClean="0"/>
              <a:t>lllllllllllllllllllllll</a:t>
            </a:r>
            <a:r>
              <a:rPr lang="en-US" dirty="0" err="1" smtClean="0">
                <a:solidFill>
                  <a:srgbClr val="002060"/>
                </a:solidFill>
              </a:rPr>
              <a:t>Why</a:t>
            </a:r>
            <a:r>
              <a:rPr lang="en-US" dirty="0" smtClean="0">
                <a:solidFill>
                  <a:srgbClr val="002060"/>
                </a:solidFill>
              </a:rPr>
              <a:t> </a:t>
            </a:r>
            <a:r>
              <a:rPr lang="en-US" dirty="0" err="1" smtClean="0">
                <a:solidFill>
                  <a:srgbClr val="002060"/>
                </a:solidFill>
              </a:rPr>
              <a:t>Certifiction</a:t>
            </a:r>
            <a:r>
              <a:rPr lang="en-US" dirty="0" smtClean="0">
                <a:solidFill>
                  <a:srgbClr val="002060"/>
                </a:solidFill>
              </a:rPr>
              <a:t> of</a:t>
            </a:r>
            <a:br>
              <a:rPr lang="en-US" dirty="0" smtClean="0">
                <a:solidFill>
                  <a:srgbClr val="002060"/>
                </a:solidFill>
              </a:rPr>
            </a:br>
            <a:r>
              <a:rPr lang="en-US" dirty="0" smtClean="0">
                <a:solidFill>
                  <a:srgbClr val="002060"/>
                </a:solidFill>
              </a:rPr>
              <a:t>                       Pathway Quality? </a:t>
            </a:r>
            <a:endParaRPr lang="en-US" dirty="0"/>
          </a:p>
        </p:txBody>
      </p:sp>
      <p:sp>
        <p:nvSpPr>
          <p:cNvPr id="6" name="Subtitle 5"/>
          <p:cNvSpPr>
            <a:spLocks noGrp="1"/>
          </p:cNvSpPr>
          <p:nvPr>
            <p:ph type="subTitle" idx="1"/>
          </p:nvPr>
        </p:nvSpPr>
        <p:spPr>
          <a:xfrm>
            <a:off x="533400" y="1752600"/>
            <a:ext cx="7772400" cy="1752600"/>
          </a:xfrm>
        </p:spPr>
        <p:txBody>
          <a:bodyPr>
            <a:noAutofit/>
          </a:bodyPr>
          <a:lstStyle/>
          <a:p>
            <a:pPr marL="344488" indent="-344488" algn="l">
              <a:spcBef>
                <a:spcPts val="0"/>
              </a:spcBef>
              <a:buFont typeface="Arial" pitchFamily="34" charset="0"/>
              <a:buChar char="•"/>
            </a:pPr>
            <a:r>
              <a:rPr lang="en-US" sz="2800" dirty="0" smtClean="0"/>
              <a:t>To achieve desired results</a:t>
            </a:r>
          </a:p>
          <a:p>
            <a:pPr marL="344488" indent="-344488" algn="l">
              <a:spcBef>
                <a:spcPts val="0"/>
              </a:spcBef>
              <a:buFont typeface="Arial" pitchFamily="34" charset="0"/>
              <a:buChar char="•"/>
            </a:pPr>
            <a:r>
              <a:rPr lang="en-US" sz="2800" dirty="0" smtClean="0"/>
              <a:t>To guide sites in planning and implementing</a:t>
            </a:r>
            <a:br>
              <a:rPr lang="en-US" sz="2800" dirty="0" smtClean="0"/>
            </a:br>
            <a:r>
              <a:rPr lang="en-US" sz="2800" dirty="0" smtClean="0"/>
              <a:t>pathways</a:t>
            </a:r>
          </a:p>
          <a:p>
            <a:pPr marL="344488" indent="-344488" algn="l">
              <a:spcBef>
                <a:spcPts val="0"/>
              </a:spcBef>
              <a:buFont typeface="Arial" pitchFamily="34" charset="0"/>
              <a:buChar char="•"/>
            </a:pPr>
            <a:r>
              <a:rPr lang="en-US" sz="2800" dirty="0" smtClean="0"/>
              <a:t>To use the Quality Criteria to meet stakeholders’</a:t>
            </a:r>
            <a:br>
              <a:rPr lang="en-US" sz="2800" dirty="0" smtClean="0"/>
            </a:br>
            <a:r>
              <a:rPr lang="en-US" sz="2800" dirty="0" smtClean="0"/>
              <a:t> needs:</a:t>
            </a:r>
          </a:p>
          <a:p>
            <a:pPr marL="974725" lvl="1" indent="-569913" algn="l">
              <a:spcBef>
                <a:spcPts val="0"/>
              </a:spcBef>
              <a:buFont typeface="Wingdings" pitchFamily="2" charset="2"/>
              <a:buChar char="Ø"/>
            </a:pPr>
            <a:r>
              <a:rPr lang="en-US" i="1" dirty="0" smtClean="0"/>
              <a:t>For pathway team members</a:t>
            </a:r>
            <a:r>
              <a:rPr lang="en-US" dirty="0" smtClean="0"/>
              <a:t> - a guide to build, improve, and sustain high-quality pathways</a:t>
            </a:r>
          </a:p>
          <a:p>
            <a:pPr marL="974725" lvl="1" indent="-569913" algn="l">
              <a:spcBef>
                <a:spcPts val="0"/>
              </a:spcBef>
              <a:buFont typeface="Wingdings" pitchFamily="2" charset="2"/>
              <a:buChar char="Ø"/>
            </a:pPr>
            <a:r>
              <a:rPr lang="en-US" i="1" dirty="0" smtClean="0"/>
              <a:t>For others</a:t>
            </a:r>
            <a:r>
              <a:rPr lang="en-US" dirty="0" smtClean="0"/>
              <a:t> - a way to deepen understanding by describing the elements of a high-quality pathway. </a:t>
            </a:r>
            <a:endParaRPr lang="en-US" dirty="0"/>
          </a:p>
        </p:txBody>
      </p:sp>
      <p:pic>
        <p:nvPicPr>
          <p:cNvPr id="5" name="Picture 4"/>
          <p:cNvPicPr>
            <a:picLocks noChangeAspect="1" noChangeArrowheads="1"/>
          </p:cNvPicPr>
          <p:nvPr/>
        </p:nvPicPr>
        <p:blipFill>
          <a:blip r:embed="rId3" cstate="print"/>
          <a:srcRect/>
          <a:stretch>
            <a:fillRect/>
          </a:stretch>
        </p:blipFill>
        <p:spPr bwMode="auto">
          <a:xfrm>
            <a:off x="0" y="0"/>
            <a:ext cx="2895600" cy="145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noAutofit/>
          </a:bodyPr>
          <a:lstStyle/>
          <a:p>
            <a:pPr marL="3087688" indent="-3087688" algn="l"/>
            <a:r>
              <a:rPr lang="en-US" sz="4000" dirty="0" smtClean="0"/>
              <a:t>Cr                  C  </a:t>
            </a:r>
            <a:br>
              <a:rPr lang="en-US" sz="4000" dirty="0" smtClean="0"/>
            </a:br>
            <a:r>
              <a:rPr lang="en-US" sz="4000" dirty="0" smtClean="0">
                <a:solidFill>
                  <a:srgbClr val="002060"/>
                </a:solidFill>
              </a:rPr>
              <a:t>Developing the Process </a:t>
            </a:r>
            <a:br>
              <a:rPr lang="en-US" sz="4000" dirty="0" smtClean="0">
                <a:solidFill>
                  <a:srgbClr val="002060"/>
                </a:solidFill>
              </a:rPr>
            </a:br>
            <a:r>
              <a:rPr lang="en-US" sz="4000" dirty="0" smtClean="0">
                <a:solidFill>
                  <a:srgbClr val="002060"/>
                </a:solidFill>
              </a:rPr>
              <a:t>and the Tools </a:t>
            </a:r>
            <a:br>
              <a:rPr lang="en-US" sz="4000" dirty="0" smtClean="0">
                <a:solidFill>
                  <a:srgbClr val="002060"/>
                </a:solidFill>
              </a:rPr>
            </a:br>
            <a:endParaRPr lang="en-US" sz="4000" dirty="0"/>
          </a:p>
        </p:txBody>
      </p:sp>
      <p:sp>
        <p:nvSpPr>
          <p:cNvPr id="6" name="Subtitle 5"/>
          <p:cNvSpPr>
            <a:spLocks noGrp="1"/>
          </p:cNvSpPr>
          <p:nvPr>
            <p:ph type="subTitle" idx="1"/>
          </p:nvPr>
        </p:nvSpPr>
        <p:spPr>
          <a:xfrm>
            <a:off x="533400" y="1752600"/>
            <a:ext cx="7772400" cy="1752600"/>
          </a:xfrm>
        </p:spPr>
        <p:txBody>
          <a:bodyPr>
            <a:noAutofit/>
          </a:bodyPr>
          <a:lstStyle/>
          <a:p>
            <a:pPr marL="344488" indent="-344488" algn="l">
              <a:spcBef>
                <a:spcPts val="0"/>
              </a:spcBef>
              <a:buFont typeface="Arial" pitchFamily="34" charset="0"/>
              <a:buChar char="•"/>
            </a:pPr>
            <a:r>
              <a:rPr lang="en-US" sz="3600" dirty="0" smtClean="0"/>
              <a:t>Formation of Design Tea</a:t>
            </a:r>
          </a:p>
          <a:p>
            <a:pPr marL="344488" indent="-344488" algn="l">
              <a:spcBef>
                <a:spcPts val="0"/>
              </a:spcBef>
              <a:buFont typeface="Arial" pitchFamily="34" charset="0"/>
              <a:buChar char="•"/>
            </a:pPr>
            <a:endParaRPr lang="en-US" sz="3600" dirty="0" smtClean="0"/>
          </a:p>
          <a:p>
            <a:pPr marL="344488" indent="-344488" algn="l">
              <a:spcBef>
                <a:spcPts val="0"/>
              </a:spcBef>
              <a:buFont typeface="Arial" pitchFamily="34" charset="0"/>
              <a:buChar char="•"/>
            </a:pPr>
            <a:r>
              <a:rPr lang="en-US" sz="3600" dirty="0" smtClean="0"/>
              <a:t>Designing process and creating tools</a:t>
            </a:r>
          </a:p>
          <a:p>
            <a:pPr marL="344488" indent="-344488" algn="l">
              <a:spcBef>
                <a:spcPts val="0"/>
              </a:spcBef>
            </a:pPr>
            <a:endParaRPr lang="en-US" sz="3600" dirty="0" smtClean="0"/>
          </a:p>
          <a:p>
            <a:pPr marL="344488" indent="-344488" algn="l">
              <a:spcBef>
                <a:spcPts val="0"/>
              </a:spcBef>
              <a:buFont typeface="Arial" pitchFamily="34" charset="0"/>
              <a:buChar char="•"/>
            </a:pPr>
            <a:r>
              <a:rPr lang="en-US" sz="3600" dirty="0" smtClean="0"/>
              <a:t>Field Test</a:t>
            </a:r>
          </a:p>
          <a:p>
            <a:pPr marL="344488" indent="-344488" algn="l">
              <a:spcBef>
                <a:spcPts val="0"/>
              </a:spcBef>
            </a:pPr>
            <a:endParaRPr lang="en-US" sz="3600" dirty="0" smtClean="0"/>
          </a:p>
          <a:p>
            <a:pPr marL="344488" indent="-344488" algn="l">
              <a:spcBef>
                <a:spcPts val="0"/>
              </a:spcBef>
              <a:buFont typeface="Arial" pitchFamily="34" charset="0"/>
              <a:buChar char="•"/>
            </a:pPr>
            <a:r>
              <a:rPr lang="en-US" sz="3600" dirty="0" smtClean="0"/>
              <a:t>Pilot</a:t>
            </a:r>
          </a:p>
          <a:p>
            <a:pPr marL="344488" indent="-344488" algn="l">
              <a:spcBef>
                <a:spcPts val="0"/>
              </a:spcBef>
              <a:buFont typeface="Arial" pitchFamily="34" charset="0"/>
              <a:buChar char="•"/>
            </a:pPr>
            <a:endParaRPr lang="en-US" sz="3600" dirty="0"/>
          </a:p>
        </p:txBody>
      </p:sp>
      <p:pic>
        <p:nvPicPr>
          <p:cNvPr id="5" name="Picture 4"/>
          <p:cNvPicPr>
            <a:picLocks noChangeAspect="1" noChangeArrowheads="1"/>
          </p:cNvPicPr>
          <p:nvPr/>
        </p:nvPicPr>
        <p:blipFill>
          <a:blip r:embed="rId3" cstate="print"/>
          <a:srcRect/>
          <a:stretch>
            <a:fillRect/>
          </a:stretch>
        </p:blipFill>
        <p:spPr bwMode="auto">
          <a:xfrm>
            <a:off x="0" y="0"/>
            <a:ext cx="2895600" cy="145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normAutofit/>
          </a:bodyPr>
          <a:lstStyle/>
          <a:p>
            <a:pPr algn="l">
              <a:tabLst>
                <a:tab pos="3432175" algn="l"/>
              </a:tabLst>
            </a:pPr>
            <a:r>
              <a:rPr lang="en-US" sz="4000" dirty="0" err="1" smtClean="0"/>
              <a:t>Llllllllllllllllllllll</a:t>
            </a:r>
            <a:r>
              <a:rPr lang="en-US" sz="4000" dirty="0" smtClean="0"/>
              <a:t>     l </a:t>
            </a:r>
            <a:r>
              <a:rPr lang="en-US" sz="4000" dirty="0" smtClean="0">
                <a:solidFill>
                  <a:srgbClr val="002060"/>
                </a:solidFill>
              </a:rPr>
              <a:t>Why Self-Assessment of</a:t>
            </a:r>
            <a:br>
              <a:rPr lang="en-US" sz="4000" dirty="0" smtClean="0">
                <a:solidFill>
                  <a:srgbClr val="002060"/>
                </a:solidFill>
              </a:rPr>
            </a:br>
            <a:r>
              <a:rPr lang="en-US" sz="4000" dirty="0" smtClean="0">
                <a:solidFill>
                  <a:srgbClr val="002060"/>
                </a:solidFill>
              </a:rPr>
              <a:t>                              Pathway Quality? </a:t>
            </a:r>
            <a:endParaRPr lang="en-US" sz="4000" dirty="0"/>
          </a:p>
        </p:txBody>
      </p:sp>
      <p:pic>
        <p:nvPicPr>
          <p:cNvPr id="5" name="Picture 4"/>
          <p:cNvPicPr>
            <a:picLocks noChangeAspect="1" noChangeArrowheads="1"/>
          </p:cNvPicPr>
          <p:nvPr/>
        </p:nvPicPr>
        <p:blipFill>
          <a:blip r:embed="rId3" cstate="print"/>
          <a:srcRect/>
          <a:stretch>
            <a:fillRect/>
          </a:stretch>
        </p:blipFill>
        <p:spPr bwMode="auto">
          <a:xfrm>
            <a:off x="76200" y="0"/>
            <a:ext cx="2895600" cy="1458525"/>
          </a:xfrm>
          <a:prstGeom prst="rect">
            <a:avLst/>
          </a:prstGeom>
          <a:noFill/>
          <a:ln w="9525">
            <a:noFill/>
            <a:miter lim="800000"/>
            <a:headEnd/>
            <a:tailEnd/>
          </a:ln>
        </p:spPr>
      </p:pic>
      <p:sp>
        <p:nvSpPr>
          <p:cNvPr id="9" name="Rectangle 8"/>
          <p:cNvSpPr/>
          <p:nvPr/>
        </p:nvSpPr>
        <p:spPr>
          <a:xfrm>
            <a:off x="533400" y="1524000"/>
            <a:ext cx="7848600" cy="5693866"/>
          </a:xfrm>
          <a:prstGeom prst="rect">
            <a:avLst/>
          </a:prstGeom>
        </p:spPr>
        <p:txBody>
          <a:bodyPr wrap="square">
            <a:spAutoFit/>
          </a:bodyPr>
          <a:lstStyle/>
          <a:p>
            <a:r>
              <a:rPr lang="en-US" sz="2800" i="1" dirty="0" smtClean="0"/>
              <a:t>Rubric for Linked Learning Pathway Certification </a:t>
            </a:r>
            <a:r>
              <a:rPr lang="en-US" sz="2800" dirty="0" smtClean="0"/>
              <a:t>– a tool for pathway teams to use for. . .</a:t>
            </a:r>
            <a:endParaRPr lang="en-US" sz="2800" i="1" dirty="0" smtClean="0"/>
          </a:p>
          <a:p>
            <a:pPr lvl="0"/>
            <a:endParaRPr lang="en-US" sz="2000" b="1" dirty="0" smtClean="0"/>
          </a:p>
          <a:p>
            <a:pPr lvl="0">
              <a:buFont typeface="Wingdings" pitchFamily="2" charset="2"/>
              <a:buChar char="Ø"/>
            </a:pPr>
            <a:r>
              <a:rPr lang="en-US" sz="2800" b="1" dirty="0" smtClean="0"/>
              <a:t>  Visioning</a:t>
            </a:r>
            <a:r>
              <a:rPr lang="en-US" sz="2800" dirty="0" smtClean="0"/>
              <a:t>—gain a common understanding of</a:t>
            </a:r>
          </a:p>
          <a:p>
            <a:pPr lvl="0"/>
            <a:r>
              <a:rPr lang="en-US" sz="2800" dirty="0" smtClean="0"/>
              <a:t>      what a high-quality pathway looks like; </a:t>
            </a:r>
          </a:p>
          <a:p>
            <a:pPr lvl="0">
              <a:buFont typeface="Wingdings" pitchFamily="2" charset="2"/>
              <a:buChar char="Ø"/>
            </a:pPr>
            <a:r>
              <a:rPr lang="en-US" sz="2800" b="1" dirty="0" smtClean="0"/>
              <a:t>  Self-assessment</a:t>
            </a:r>
            <a:r>
              <a:rPr lang="en-US" sz="2800" dirty="0" smtClean="0"/>
              <a:t>—analyze the current status and</a:t>
            </a:r>
          </a:p>
          <a:p>
            <a:pPr lvl="0"/>
            <a:r>
              <a:rPr lang="en-US" sz="2800" dirty="0" smtClean="0"/>
              <a:t>     quality of each element of the pathway; </a:t>
            </a:r>
          </a:p>
          <a:p>
            <a:pPr lvl="0">
              <a:buFont typeface="Wingdings" pitchFamily="2" charset="2"/>
              <a:buChar char="Ø"/>
            </a:pPr>
            <a:r>
              <a:rPr lang="en-US" sz="2800" b="1" dirty="0" smtClean="0"/>
              <a:t>  Planning</a:t>
            </a:r>
            <a:r>
              <a:rPr lang="en-US" sz="2800" dirty="0" smtClean="0"/>
              <a:t> –identify and set priorities for areas of</a:t>
            </a:r>
          </a:p>
          <a:p>
            <a:pPr marL="404813" lvl="0" indent="-404813"/>
            <a:r>
              <a:rPr lang="en-US" sz="2800" dirty="0" smtClean="0"/>
              <a:t>     improvement from which to develop annual</a:t>
            </a:r>
          </a:p>
          <a:p>
            <a:pPr lvl="0"/>
            <a:r>
              <a:rPr lang="en-US" sz="2800" dirty="0" smtClean="0"/>
              <a:t>      action plans;</a:t>
            </a:r>
          </a:p>
          <a:p>
            <a:pPr lvl="0">
              <a:buFont typeface="Wingdings" pitchFamily="2" charset="2"/>
              <a:buChar char="Ø"/>
            </a:pPr>
            <a:r>
              <a:rPr lang="en-US" sz="2800" b="1" dirty="0" smtClean="0"/>
              <a:t>  Quality review </a:t>
            </a:r>
            <a:r>
              <a:rPr lang="en-US" sz="2800" dirty="0" smtClean="0"/>
              <a:t>– external reviewers can assess</a:t>
            </a:r>
          </a:p>
          <a:p>
            <a:pPr marL="404813" lvl="0" indent="-404813"/>
            <a:r>
              <a:rPr lang="en-US" sz="2800" dirty="0" smtClean="0"/>
              <a:t>     and validate program quality.</a:t>
            </a:r>
          </a:p>
          <a:p>
            <a:pPr lvl="0"/>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lstStyle/>
          <a:p>
            <a:pPr algn="l">
              <a:tabLst>
                <a:tab pos="2293938" algn="l"/>
              </a:tabLst>
            </a:pPr>
            <a:r>
              <a:rPr lang="en-US" dirty="0" smtClean="0"/>
              <a:t>                       </a:t>
            </a:r>
            <a:r>
              <a:rPr lang="en-US" dirty="0" smtClean="0">
                <a:solidFill>
                  <a:srgbClr val="002060"/>
                </a:solidFill>
              </a:rPr>
              <a:t>Pathway Certification</a:t>
            </a:r>
            <a:br>
              <a:rPr lang="en-US" dirty="0" smtClean="0">
                <a:solidFill>
                  <a:srgbClr val="002060"/>
                </a:solidFill>
              </a:rPr>
            </a:br>
            <a:r>
              <a:rPr lang="en-US" dirty="0" smtClean="0">
                <a:solidFill>
                  <a:srgbClr val="002060"/>
                </a:solidFill>
              </a:rPr>
              <a:t>                       Process</a:t>
            </a:r>
            <a:endParaRPr lang="en-US" dirty="0"/>
          </a:p>
        </p:txBody>
      </p:sp>
      <p:sp>
        <p:nvSpPr>
          <p:cNvPr id="6" name="Subtitle 5"/>
          <p:cNvSpPr>
            <a:spLocks noGrp="1"/>
          </p:cNvSpPr>
          <p:nvPr>
            <p:ph type="subTitle" idx="1"/>
          </p:nvPr>
        </p:nvSpPr>
        <p:spPr>
          <a:xfrm>
            <a:off x="609600" y="1828800"/>
            <a:ext cx="8001000" cy="4724400"/>
          </a:xfrm>
        </p:spPr>
        <p:txBody>
          <a:bodyPr>
            <a:normAutofit/>
          </a:bodyPr>
          <a:lstStyle/>
          <a:p>
            <a:pPr marL="465138" indent="-465138" algn="l">
              <a:buFont typeface="Wingdings" pitchFamily="2" charset="2"/>
              <a:buChar char="§"/>
            </a:pPr>
            <a:r>
              <a:rPr lang="en-US" dirty="0" smtClean="0"/>
              <a:t>Self-assessment</a:t>
            </a:r>
          </a:p>
          <a:p>
            <a:pPr marL="914400" indent="-449263" algn="l">
              <a:buFont typeface="Wingdings" pitchFamily="2" charset="2"/>
              <a:buChar char="Ø"/>
            </a:pPr>
            <a:r>
              <a:rPr lang="en-US" dirty="0" smtClean="0"/>
              <a:t>Collection and review of evidence</a:t>
            </a:r>
          </a:p>
          <a:p>
            <a:pPr marL="914400" indent="-449263" algn="l">
              <a:buFont typeface="Wingdings" pitchFamily="2" charset="2"/>
              <a:buChar char="Ø"/>
            </a:pPr>
            <a:r>
              <a:rPr lang="en-US" dirty="0" smtClean="0"/>
              <a:t>Reflective narratives</a:t>
            </a:r>
          </a:p>
          <a:p>
            <a:pPr marL="914400" indent="-449263" algn="l">
              <a:buFont typeface="Wingdings" pitchFamily="2" charset="2"/>
              <a:buChar char="Ø"/>
            </a:pPr>
            <a:r>
              <a:rPr lang="en-US" dirty="0" smtClean="0"/>
              <a:t>Data collection</a:t>
            </a:r>
            <a:endParaRPr lang="en-US" dirty="0"/>
          </a:p>
          <a:p>
            <a:pPr marL="465138" indent="-465138" algn="l">
              <a:buFont typeface="Wingdings" pitchFamily="2" charset="2"/>
              <a:buChar char="§"/>
            </a:pPr>
            <a:r>
              <a:rPr lang="en-US" dirty="0" smtClean="0"/>
              <a:t>Site visit</a:t>
            </a:r>
          </a:p>
          <a:p>
            <a:pPr marL="465138" indent="-465138" algn="l">
              <a:buFont typeface="Wingdings" pitchFamily="2" charset="2"/>
              <a:buChar char="§"/>
            </a:pPr>
            <a:r>
              <a:rPr lang="en-US" dirty="0" smtClean="0"/>
              <a:t>Final Report</a:t>
            </a:r>
          </a:p>
          <a:p>
            <a:pPr marL="465138" indent="-465138" algn="l">
              <a:buFont typeface="Wingdings" pitchFamily="2" charset="2"/>
              <a:buChar char="§"/>
            </a:pPr>
            <a:r>
              <a:rPr lang="en-US" dirty="0" smtClean="0"/>
              <a:t>Action Plan</a:t>
            </a:r>
          </a:p>
          <a:p>
            <a:pPr marL="465138" indent="-465138" algn="l">
              <a:buFont typeface="Wingdings" pitchFamily="2" charset="2"/>
              <a:buChar char="§"/>
            </a:pPr>
            <a:endParaRPr lang="en-US" dirty="0" smtClean="0"/>
          </a:p>
        </p:txBody>
      </p:sp>
      <p:pic>
        <p:nvPicPr>
          <p:cNvPr id="5" name="Picture 4"/>
          <p:cNvPicPr>
            <a:picLocks noChangeAspect="1" noChangeArrowheads="1"/>
          </p:cNvPicPr>
          <p:nvPr/>
        </p:nvPicPr>
        <p:blipFill>
          <a:blip r:embed="rId2" cstate="print"/>
          <a:srcRect/>
          <a:stretch>
            <a:fillRect/>
          </a:stretch>
        </p:blipFill>
        <p:spPr bwMode="auto">
          <a:xfrm>
            <a:off x="76200" y="0"/>
            <a:ext cx="2895600" cy="145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lstStyle/>
          <a:p>
            <a:pPr algn="l">
              <a:tabLst>
                <a:tab pos="2293938" algn="l"/>
              </a:tabLst>
            </a:pPr>
            <a:r>
              <a:rPr lang="en-US" dirty="0" smtClean="0"/>
              <a:t>                       </a:t>
            </a:r>
            <a:r>
              <a:rPr lang="en-US" dirty="0" smtClean="0">
                <a:solidFill>
                  <a:srgbClr val="002060"/>
                </a:solidFill>
              </a:rPr>
              <a:t>Pathway Certification</a:t>
            </a:r>
            <a:br>
              <a:rPr lang="en-US" dirty="0" smtClean="0">
                <a:solidFill>
                  <a:srgbClr val="002060"/>
                </a:solidFill>
              </a:rPr>
            </a:br>
            <a:r>
              <a:rPr lang="en-US" dirty="0" smtClean="0">
                <a:solidFill>
                  <a:srgbClr val="002060"/>
                </a:solidFill>
              </a:rPr>
              <a:t>                       Process</a:t>
            </a:r>
            <a:endParaRPr lang="en-US" dirty="0"/>
          </a:p>
        </p:txBody>
      </p:sp>
      <p:sp>
        <p:nvSpPr>
          <p:cNvPr id="6" name="Subtitle 5"/>
          <p:cNvSpPr>
            <a:spLocks noGrp="1"/>
          </p:cNvSpPr>
          <p:nvPr>
            <p:ph type="subTitle" idx="1"/>
          </p:nvPr>
        </p:nvSpPr>
        <p:spPr>
          <a:xfrm>
            <a:off x="609600" y="2133600"/>
            <a:ext cx="8001000" cy="4724400"/>
          </a:xfrm>
        </p:spPr>
        <p:txBody>
          <a:bodyPr>
            <a:normAutofit/>
          </a:bodyPr>
          <a:lstStyle/>
          <a:p>
            <a:pPr marL="465138" indent="-465138" algn="l">
              <a:buFont typeface="Wingdings" pitchFamily="2" charset="2"/>
              <a:buChar char="§"/>
            </a:pPr>
            <a:r>
              <a:rPr lang="en-US" dirty="0" smtClean="0"/>
              <a:t>Possible outcomes</a:t>
            </a:r>
          </a:p>
          <a:p>
            <a:pPr marL="914400" indent="-449263" algn="l">
              <a:buFont typeface="Wingdings" pitchFamily="2" charset="2"/>
              <a:buChar char="Ø"/>
            </a:pPr>
            <a:r>
              <a:rPr lang="en-US" dirty="0" smtClean="0"/>
              <a:t>Certified</a:t>
            </a:r>
          </a:p>
          <a:p>
            <a:pPr marL="914400" indent="-449263" algn="l">
              <a:buFont typeface="Wingdings" pitchFamily="2" charset="2"/>
              <a:buChar char="Ø"/>
            </a:pPr>
            <a:r>
              <a:rPr lang="en-US" dirty="0" smtClean="0"/>
              <a:t>Model</a:t>
            </a:r>
          </a:p>
          <a:p>
            <a:pPr marL="914400" indent="-449263" algn="l">
              <a:buFont typeface="Wingdings" pitchFamily="2" charset="2"/>
              <a:buChar char="Ø"/>
            </a:pPr>
            <a:r>
              <a:rPr lang="en-US" dirty="0" smtClean="0"/>
              <a:t>In Progress</a:t>
            </a:r>
          </a:p>
        </p:txBody>
      </p:sp>
      <p:pic>
        <p:nvPicPr>
          <p:cNvPr id="5" name="Picture 4"/>
          <p:cNvPicPr>
            <a:picLocks noChangeAspect="1" noChangeArrowheads="1"/>
          </p:cNvPicPr>
          <p:nvPr/>
        </p:nvPicPr>
        <p:blipFill>
          <a:blip r:embed="rId2" cstate="print"/>
          <a:srcRect/>
          <a:stretch>
            <a:fillRect/>
          </a:stretch>
        </p:blipFill>
        <p:spPr bwMode="auto">
          <a:xfrm>
            <a:off x="76200" y="0"/>
            <a:ext cx="2895600" cy="145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normAutofit lnSpcReduction="10000"/>
          </a:bodyPr>
          <a:lstStyle/>
          <a:p>
            <a:pPr>
              <a:spcBef>
                <a:spcPts val="0"/>
              </a:spcBef>
            </a:pPr>
            <a:r>
              <a:rPr lang="en-US" dirty="0" smtClean="0"/>
              <a:t>Look at the 3 sets of criteria/standards (CPA/NAF/Linked </a:t>
            </a:r>
            <a:r>
              <a:rPr lang="en-US" dirty="0" smtClean="0"/>
              <a:t>Learning):</a:t>
            </a:r>
          </a:p>
          <a:p>
            <a:pPr marL="804863" indent="-463550">
              <a:spcBef>
                <a:spcPts val="0"/>
              </a:spcBef>
              <a:buFont typeface="Wingdings" pitchFamily="2" charset="2"/>
              <a:buChar char="Ø"/>
            </a:pPr>
            <a:r>
              <a:rPr lang="en-US" dirty="0" smtClean="0"/>
              <a:t>D</a:t>
            </a:r>
            <a:r>
              <a:rPr lang="en-US" dirty="0" smtClean="0"/>
              <a:t>etermine </a:t>
            </a:r>
            <a:r>
              <a:rPr lang="en-US" dirty="0" smtClean="0"/>
              <a:t>where they do/don’t </a:t>
            </a:r>
            <a:r>
              <a:rPr lang="en-US" dirty="0" smtClean="0"/>
              <a:t>align.</a:t>
            </a:r>
          </a:p>
          <a:p>
            <a:pPr marL="804863" indent="-463550">
              <a:spcBef>
                <a:spcPts val="0"/>
              </a:spcBef>
              <a:buFont typeface="Wingdings" pitchFamily="2" charset="2"/>
              <a:buChar char="Ø"/>
            </a:pPr>
            <a:r>
              <a:rPr lang="en-US" dirty="0" smtClean="0"/>
              <a:t>Determine </a:t>
            </a:r>
            <a:r>
              <a:rPr lang="en-US" dirty="0" smtClean="0"/>
              <a:t>what you would need to do to bring them to alignment.  </a:t>
            </a:r>
            <a:endParaRPr lang="en-US" dirty="0" smtClean="0"/>
          </a:p>
          <a:p>
            <a:pPr marL="804863" indent="-463550">
              <a:spcBef>
                <a:spcPts val="0"/>
              </a:spcBef>
              <a:buFont typeface="Wingdings" pitchFamily="2" charset="2"/>
              <a:buChar char="Ø"/>
            </a:pPr>
            <a:r>
              <a:rPr lang="en-US" dirty="0" smtClean="0"/>
              <a:t>Be </a:t>
            </a:r>
            <a:r>
              <a:rPr lang="en-US" dirty="0" smtClean="0"/>
              <a:t>specific.  What would the aligned standards/criteria look like?  If a standard/criteria can’t be aligned, how would you proceed to create one certification process that will work for all?</a:t>
            </a:r>
          </a:p>
          <a:p>
            <a:pPr>
              <a:spcBef>
                <a:spcPts val="0"/>
              </a:spcBef>
            </a:pPr>
            <a:endParaRPr lang="en-US" dirty="0"/>
          </a:p>
        </p:txBody>
      </p:sp>
      <p:pic>
        <p:nvPicPr>
          <p:cNvPr id="4" name="Picture 2" descr="http://www.cde.ca.gov/ci/gs/hs/cpagen.asp/"/>
          <p:cNvPicPr>
            <a:picLocks noChangeAspect="1" noChangeArrowheads="1"/>
          </p:cNvPicPr>
          <p:nvPr/>
        </p:nvPicPr>
        <p:blipFill>
          <a:blip r:embed="rId2" cstate="print"/>
          <a:srcRect/>
          <a:stretch>
            <a:fillRect/>
          </a:stretch>
        </p:blipFill>
        <p:spPr bwMode="auto">
          <a:xfrm>
            <a:off x="304800" y="381000"/>
            <a:ext cx="1566863" cy="1516063"/>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5791200" y="446475"/>
            <a:ext cx="2895600" cy="1458525"/>
          </a:xfrm>
          <a:prstGeom prst="rect">
            <a:avLst/>
          </a:prstGeom>
          <a:noFill/>
          <a:ln w="9525">
            <a:noFill/>
            <a:miter lim="800000"/>
            <a:headEnd/>
            <a:tailEnd/>
          </a:ln>
        </p:spPr>
      </p:pic>
      <p:pic>
        <p:nvPicPr>
          <p:cNvPr id="6" name="Picture 5" descr="NAF logo.jpg"/>
          <p:cNvPicPr>
            <a:picLocks noChangeAspect="1"/>
          </p:cNvPicPr>
          <p:nvPr/>
        </p:nvPicPr>
        <p:blipFill>
          <a:blip r:embed="rId4" cstate="print"/>
          <a:stretch>
            <a:fillRect/>
          </a:stretch>
        </p:blipFill>
        <p:spPr>
          <a:xfrm>
            <a:off x="2286000" y="609600"/>
            <a:ext cx="3149726" cy="130513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lstStyle/>
          <a:p>
            <a:pPr algn="l"/>
            <a:endParaRPr lang="en-US" dirty="0"/>
          </a:p>
        </p:txBody>
      </p:sp>
      <p:sp>
        <p:nvSpPr>
          <p:cNvPr id="5" name="Subtitle 4"/>
          <p:cNvSpPr>
            <a:spLocks noGrp="1"/>
          </p:cNvSpPr>
          <p:nvPr>
            <p:ph type="subTitle" idx="1"/>
          </p:nvPr>
        </p:nvSpPr>
        <p:spPr>
          <a:xfrm>
            <a:off x="685800" y="1981200"/>
            <a:ext cx="8001000" cy="1752600"/>
          </a:xfrm>
        </p:spPr>
        <p:txBody>
          <a:bodyPr>
            <a:noAutofit/>
          </a:bodyPr>
          <a:lstStyle/>
          <a:p>
            <a:pPr marL="341313" indent="-341313" algn="l">
              <a:lnSpc>
                <a:spcPct val="120000"/>
              </a:lnSpc>
              <a:spcBef>
                <a:spcPts val="600"/>
              </a:spcBef>
              <a:buFont typeface="Arial" pitchFamily="34" charset="0"/>
              <a:buChar char="•"/>
            </a:pPr>
            <a:r>
              <a:rPr lang="en-US" dirty="0" smtClean="0"/>
              <a:t> Introductions</a:t>
            </a:r>
          </a:p>
          <a:p>
            <a:pPr marL="341313" indent="-341313" algn="l">
              <a:spcBef>
                <a:spcPts val="0"/>
              </a:spcBef>
              <a:buFont typeface="Arial" pitchFamily="34" charset="0"/>
              <a:buChar char="•"/>
              <a:tabLst>
                <a:tab pos="627063" algn="l"/>
              </a:tabLst>
            </a:pPr>
            <a:r>
              <a:rPr lang="en-US" dirty="0" smtClean="0"/>
              <a:t> Outcome</a:t>
            </a:r>
            <a:br>
              <a:rPr lang="en-US" dirty="0" smtClean="0"/>
            </a:br>
            <a:r>
              <a:rPr lang="en-US" dirty="0" smtClean="0"/>
              <a:t>-  to understand how to move from self-	assessment and reflection to program 	improvement</a:t>
            </a:r>
            <a:br>
              <a:rPr lang="en-US" dirty="0" smtClean="0"/>
            </a:br>
            <a:endParaRPr lang="en-US" dirty="0" smtClean="0"/>
          </a:p>
          <a:p>
            <a:pPr algn="l">
              <a:lnSpc>
                <a:spcPct val="120000"/>
              </a:lnSpc>
              <a:spcBef>
                <a:spcPts val="600"/>
              </a:spcBef>
            </a:pPr>
            <a:endParaRPr lang="en-US" dirty="0" smtClean="0"/>
          </a:p>
        </p:txBody>
      </p:sp>
      <p:sp>
        <p:nvSpPr>
          <p:cNvPr id="10" name="TextBox 9"/>
          <p:cNvSpPr txBox="1"/>
          <p:nvPr/>
        </p:nvSpPr>
        <p:spPr>
          <a:xfrm>
            <a:off x="1981200" y="381000"/>
            <a:ext cx="6629400" cy="707886"/>
          </a:xfrm>
          <a:prstGeom prst="rect">
            <a:avLst/>
          </a:prstGeom>
          <a:noFill/>
        </p:spPr>
        <p:txBody>
          <a:bodyPr wrap="square" rtlCol="0">
            <a:spAutoFit/>
          </a:bodyPr>
          <a:lstStyle/>
          <a:p>
            <a:r>
              <a:rPr lang="en-US" sz="4000" b="1" dirty="0" smtClean="0">
                <a:solidFill>
                  <a:srgbClr val="002060"/>
                </a:solidFill>
                <a:latin typeface="+mj-lt"/>
              </a:rPr>
              <a:t>Welcome and Introductions</a:t>
            </a:r>
            <a:endParaRPr lang="en-US" sz="4000" b="1" dirty="0">
              <a:solidFill>
                <a:srgbClr val="002060"/>
              </a:solidFill>
              <a:latin typeface="+mj-lt"/>
            </a:endParaRPr>
          </a:p>
        </p:txBody>
      </p:sp>
      <p:pic>
        <p:nvPicPr>
          <p:cNvPr id="13" name="Picture 5" descr="view-welcome-mat"/>
          <p:cNvPicPr>
            <a:picLocks noChangeAspect="1" noChangeArrowheads="1"/>
          </p:cNvPicPr>
          <p:nvPr/>
        </p:nvPicPr>
        <p:blipFill>
          <a:blip r:embed="rId2" cstate="print"/>
          <a:srcRect/>
          <a:stretch>
            <a:fillRect/>
          </a:stretch>
        </p:blipFill>
        <p:spPr bwMode="auto">
          <a:xfrm>
            <a:off x="6324600" y="5024694"/>
            <a:ext cx="2476500" cy="162659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lstStyle/>
          <a:p>
            <a:pPr algn="l"/>
            <a:endParaRPr lang="en-US" dirty="0"/>
          </a:p>
        </p:txBody>
      </p:sp>
      <p:sp>
        <p:nvSpPr>
          <p:cNvPr id="5" name="Subtitle 4"/>
          <p:cNvSpPr>
            <a:spLocks noGrp="1"/>
          </p:cNvSpPr>
          <p:nvPr>
            <p:ph type="subTitle" idx="1"/>
          </p:nvPr>
        </p:nvSpPr>
        <p:spPr>
          <a:xfrm>
            <a:off x="914400" y="1981200"/>
            <a:ext cx="6400800" cy="1752600"/>
          </a:xfrm>
        </p:spPr>
        <p:txBody>
          <a:bodyPr/>
          <a:lstStyle/>
          <a:p>
            <a:pPr algn="l"/>
            <a:endParaRPr lang="en-US" dirty="0"/>
          </a:p>
        </p:txBody>
      </p:sp>
      <p:sp>
        <p:nvSpPr>
          <p:cNvPr id="10" name="TextBox 9"/>
          <p:cNvSpPr txBox="1"/>
          <p:nvPr/>
        </p:nvSpPr>
        <p:spPr>
          <a:xfrm>
            <a:off x="1143000" y="381000"/>
            <a:ext cx="6629400" cy="769441"/>
          </a:xfrm>
          <a:prstGeom prst="rect">
            <a:avLst/>
          </a:prstGeom>
          <a:noFill/>
        </p:spPr>
        <p:txBody>
          <a:bodyPr wrap="square" rtlCol="0">
            <a:spAutoFit/>
          </a:bodyPr>
          <a:lstStyle/>
          <a:p>
            <a:pPr algn="ctr"/>
            <a:r>
              <a:rPr lang="en-US" sz="4400" b="1" dirty="0" smtClean="0">
                <a:solidFill>
                  <a:srgbClr val="002060"/>
                </a:solidFill>
                <a:latin typeface="+mj-lt"/>
              </a:rPr>
              <a:t>Break</a:t>
            </a:r>
            <a:endParaRPr lang="en-US" sz="4400" b="1" dirty="0">
              <a:solidFill>
                <a:srgbClr val="002060"/>
              </a:solidFill>
              <a:latin typeface="+mj-lt"/>
            </a:endParaRPr>
          </a:p>
        </p:txBody>
      </p:sp>
      <p:pic>
        <p:nvPicPr>
          <p:cNvPr id="7" name="Picture 6" descr="cookies-and-milk.jpg"/>
          <p:cNvPicPr>
            <a:picLocks noChangeAspect="1"/>
          </p:cNvPicPr>
          <p:nvPr/>
        </p:nvPicPr>
        <p:blipFill>
          <a:blip r:embed="rId2" cstate="print"/>
          <a:stretch>
            <a:fillRect/>
          </a:stretch>
        </p:blipFill>
        <p:spPr>
          <a:xfrm>
            <a:off x="2286000" y="2076450"/>
            <a:ext cx="4572000" cy="394335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normAutofit/>
          </a:bodyPr>
          <a:lstStyle/>
          <a:p>
            <a:pPr algn="ctr">
              <a:spcBef>
                <a:spcPts val="0"/>
              </a:spcBef>
            </a:pPr>
            <a:endParaRPr lang="en-US" sz="4400" dirty="0" smtClean="0"/>
          </a:p>
          <a:p>
            <a:pPr algn="ctr">
              <a:spcBef>
                <a:spcPts val="0"/>
              </a:spcBef>
            </a:pPr>
            <a:endParaRPr lang="en-US" sz="4400" dirty="0" smtClean="0"/>
          </a:p>
          <a:p>
            <a:pPr algn="ctr">
              <a:spcBef>
                <a:spcPts val="0"/>
              </a:spcBef>
              <a:buNone/>
            </a:pPr>
            <a:r>
              <a:rPr lang="en-US" sz="4400" dirty="0" smtClean="0"/>
              <a:t>Case Study</a:t>
            </a:r>
            <a:endParaRPr lang="en-US" sz="4400" dirty="0"/>
          </a:p>
        </p:txBody>
      </p:sp>
      <p:pic>
        <p:nvPicPr>
          <p:cNvPr id="4" name="Picture 2" descr="http://www.cde.ca.gov/ci/gs/hs/cpagen.asp/"/>
          <p:cNvPicPr>
            <a:picLocks noChangeAspect="1" noChangeArrowheads="1"/>
          </p:cNvPicPr>
          <p:nvPr/>
        </p:nvPicPr>
        <p:blipFill>
          <a:blip r:embed="rId2" cstate="print"/>
          <a:srcRect/>
          <a:stretch>
            <a:fillRect/>
          </a:stretch>
        </p:blipFill>
        <p:spPr bwMode="auto">
          <a:xfrm>
            <a:off x="457200" y="381000"/>
            <a:ext cx="1566863" cy="1516063"/>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5791200" y="446475"/>
            <a:ext cx="2895600" cy="1458525"/>
          </a:xfrm>
          <a:prstGeom prst="rect">
            <a:avLst/>
          </a:prstGeom>
          <a:noFill/>
          <a:ln w="9525">
            <a:noFill/>
            <a:miter lim="800000"/>
            <a:headEnd/>
            <a:tailEnd/>
          </a:ln>
        </p:spPr>
      </p:pic>
      <p:pic>
        <p:nvPicPr>
          <p:cNvPr id="6" name="Picture 5" descr="NAF logo.jpg"/>
          <p:cNvPicPr>
            <a:picLocks noChangeAspect="1"/>
          </p:cNvPicPr>
          <p:nvPr/>
        </p:nvPicPr>
        <p:blipFill>
          <a:blip r:embed="rId4" cstate="print"/>
          <a:stretch>
            <a:fillRect/>
          </a:stretch>
        </p:blipFill>
        <p:spPr>
          <a:xfrm>
            <a:off x="2286000" y="609600"/>
            <a:ext cx="3149726" cy="130513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lstStyle/>
          <a:p>
            <a:pPr algn="l"/>
            <a:endParaRPr lang="en-US" dirty="0"/>
          </a:p>
        </p:txBody>
      </p:sp>
      <p:sp>
        <p:nvSpPr>
          <p:cNvPr id="5" name="Subtitle 4"/>
          <p:cNvSpPr>
            <a:spLocks noGrp="1"/>
          </p:cNvSpPr>
          <p:nvPr>
            <p:ph type="subTitle" idx="1"/>
          </p:nvPr>
        </p:nvSpPr>
        <p:spPr>
          <a:xfrm>
            <a:off x="381000" y="2667000"/>
            <a:ext cx="8382000" cy="1752600"/>
          </a:xfrm>
        </p:spPr>
        <p:txBody>
          <a:bodyPr>
            <a:noAutofit/>
          </a:bodyPr>
          <a:lstStyle/>
          <a:p>
            <a:pPr marL="341313" indent="-341313" algn="l">
              <a:spcBef>
                <a:spcPts val="0"/>
              </a:spcBef>
              <a:buFont typeface="Arial" pitchFamily="34" charset="0"/>
              <a:buChar char="•"/>
            </a:pPr>
            <a:r>
              <a:rPr lang="en-US" sz="3600" dirty="0" smtClean="0"/>
              <a:t>Review the Final Report and </a:t>
            </a:r>
            <a:r>
              <a:rPr lang="en-US" sz="3600" dirty="0" smtClean="0"/>
              <a:t>develop a plan of action for pathway improvement.</a:t>
            </a:r>
          </a:p>
          <a:p>
            <a:pPr algn="l">
              <a:spcBef>
                <a:spcPts val="0"/>
              </a:spcBef>
            </a:pPr>
            <a:endParaRPr lang="en-US" sz="3600" dirty="0" smtClean="0"/>
          </a:p>
        </p:txBody>
      </p:sp>
      <p:sp>
        <p:nvSpPr>
          <p:cNvPr id="10" name="TextBox 9"/>
          <p:cNvSpPr txBox="1"/>
          <p:nvPr/>
        </p:nvSpPr>
        <p:spPr>
          <a:xfrm>
            <a:off x="1676400" y="381000"/>
            <a:ext cx="6629400" cy="707886"/>
          </a:xfrm>
          <a:prstGeom prst="rect">
            <a:avLst/>
          </a:prstGeom>
          <a:noFill/>
        </p:spPr>
        <p:txBody>
          <a:bodyPr wrap="square" rtlCol="0">
            <a:spAutoFit/>
          </a:bodyPr>
          <a:lstStyle/>
          <a:p>
            <a:r>
              <a:rPr lang="en-US" sz="4000" b="1" dirty="0" smtClean="0">
                <a:solidFill>
                  <a:srgbClr val="002060"/>
                </a:solidFill>
                <a:latin typeface="+mj-lt"/>
              </a:rPr>
              <a:t>Creating the Plan of Action</a:t>
            </a:r>
            <a:endParaRPr lang="en-US" sz="4000" b="1" dirty="0">
              <a:solidFill>
                <a:srgbClr val="002060"/>
              </a:solidFill>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533400"/>
          <a:ext cx="9143999" cy="6354794"/>
        </p:xfrm>
        <a:graphic>
          <a:graphicData uri="http://schemas.openxmlformats.org/drawingml/2006/table">
            <a:tbl>
              <a:tblPr/>
              <a:tblGrid>
                <a:gridCol w="1382848"/>
                <a:gridCol w="1309683"/>
                <a:gridCol w="2480349"/>
                <a:gridCol w="3971119"/>
              </a:tblGrid>
              <a:tr h="396526">
                <a:tc>
                  <a:txBody>
                    <a:bodyPr/>
                    <a:lstStyle/>
                    <a:p>
                      <a:pPr marL="0" marR="0">
                        <a:spcBef>
                          <a:spcPts val="200"/>
                        </a:spcBef>
                        <a:spcAft>
                          <a:spcPts val="200"/>
                        </a:spcAft>
                      </a:pPr>
                      <a:r>
                        <a:rPr lang="en-US" sz="1400" b="1" dirty="0">
                          <a:latin typeface="Calibri"/>
                          <a:ea typeface="Calibri"/>
                          <a:cs typeface="Times New Roman"/>
                        </a:rPr>
                        <a:t>NAF Model Alignment</a:t>
                      </a:r>
                      <a:endParaRPr lang="en-US" sz="1400" dirty="0">
                        <a:latin typeface="Calibri"/>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200"/>
                        </a:spcBef>
                        <a:spcAft>
                          <a:spcPts val="200"/>
                        </a:spcAft>
                      </a:pPr>
                      <a:r>
                        <a:rPr lang="en-US" sz="1400" b="1">
                          <a:latin typeface="Calibri"/>
                          <a:ea typeface="Calibri"/>
                          <a:cs typeface="Times New Roman"/>
                        </a:rPr>
                        <a:t>What is Working</a:t>
                      </a:r>
                      <a:endParaRPr lang="en-US" sz="1400">
                        <a:latin typeface="Calibri"/>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200"/>
                        </a:spcBef>
                        <a:spcAft>
                          <a:spcPts val="200"/>
                        </a:spcAft>
                      </a:pPr>
                      <a:r>
                        <a:rPr lang="en-US" sz="1400" b="1" dirty="0">
                          <a:latin typeface="Calibri"/>
                          <a:ea typeface="Calibri"/>
                          <a:cs typeface="Times New Roman"/>
                        </a:rPr>
                        <a:t>Why it’s Working </a:t>
                      </a:r>
                      <a:endParaRPr lang="en-US" sz="1400" dirty="0">
                        <a:latin typeface="Calibri"/>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200"/>
                        </a:spcBef>
                        <a:spcAft>
                          <a:spcPts val="200"/>
                        </a:spcAft>
                      </a:pPr>
                      <a:r>
                        <a:rPr lang="en-US" sz="1400" b="1">
                          <a:latin typeface="Calibri"/>
                          <a:ea typeface="Calibri"/>
                          <a:cs typeface="Times New Roman"/>
                        </a:rPr>
                        <a:t>Implications for Priority Improvement Areas</a:t>
                      </a:r>
                      <a:endParaRPr lang="en-US" sz="1400">
                        <a:latin typeface="Calibri"/>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3069777">
                <a:tc>
                  <a:txBody>
                    <a:bodyPr/>
                    <a:lstStyle/>
                    <a:p>
                      <a:pPr marL="342900" marR="0" lvl="0" indent="-342900">
                        <a:spcBef>
                          <a:spcPts val="300"/>
                        </a:spcBef>
                        <a:spcAft>
                          <a:spcPts val="0"/>
                        </a:spcAft>
                        <a:buFont typeface="Wingdings"/>
                        <a:buChar char=""/>
                      </a:pPr>
                      <a:r>
                        <a:rPr lang="en-US" sz="1400" dirty="0">
                          <a:latin typeface="Calibri"/>
                          <a:ea typeface="Calibri"/>
                          <a:cs typeface="Times New Roman"/>
                        </a:rPr>
                        <a:t>Academy Develop.</a:t>
                      </a:r>
                    </a:p>
                    <a:p>
                      <a:pPr marL="0" marR="0">
                        <a:spcBef>
                          <a:spcPts val="300"/>
                        </a:spcBef>
                        <a:spcAft>
                          <a:spcPts val="0"/>
                        </a:spcAft>
                      </a:pPr>
                      <a:r>
                        <a:rPr lang="en-US" sz="1400" dirty="0" smtClean="0">
                          <a:solidFill>
                            <a:srgbClr val="0000FF"/>
                          </a:solidFill>
                          <a:latin typeface="Calibri"/>
                          <a:ea typeface="Calibri"/>
                          <a:cs typeface="Times New Roman"/>
                          <a:sym typeface="Wingdings 2"/>
                        </a:rPr>
                        <a:t>        </a:t>
                      </a:r>
                      <a:r>
                        <a:rPr lang="en-US" sz="1400" dirty="0" smtClean="0">
                          <a:latin typeface="Calibri"/>
                          <a:ea typeface="Calibri"/>
                          <a:cs typeface="Times New Roman"/>
                        </a:rPr>
                        <a:t> </a:t>
                      </a:r>
                      <a:r>
                        <a:rPr lang="en-US" sz="1400" dirty="0">
                          <a:latin typeface="Calibri"/>
                          <a:ea typeface="Calibri"/>
                          <a:cs typeface="Times New Roman"/>
                        </a:rPr>
                        <a:t>Advisory Board</a:t>
                      </a:r>
                    </a:p>
                    <a:p>
                      <a:pPr marL="342900" marR="0" lvl="0" indent="-342900">
                        <a:spcBef>
                          <a:spcPts val="300"/>
                        </a:spcBef>
                        <a:spcAft>
                          <a:spcPts val="0"/>
                        </a:spcAft>
                        <a:buFont typeface="Wingdings"/>
                        <a:buChar char=""/>
                      </a:pPr>
                      <a:r>
                        <a:rPr lang="en-US" sz="1400" dirty="0">
                          <a:latin typeface="Calibri"/>
                          <a:ea typeface="Calibri"/>
                          <a:cs typeface="Times New Roman"/>
                        </a:rPr>
                        <a:t> Curriculum</a:t>
                      </a:r>
                    </a:p>
                    <a:p>
                      <a:pPr marL="342900" marR="0" lvl="0" indent="-342900">
                        <a:spcBef>
                          <a:spcPts val="300"/>
                        </a:spcBef>
                        <a:spcAft>
                          <a:spcPts val="0"/>
                        </a:spcAft>
                        <a:buFont typeface="Wingdings"/>
                        <a:buChar char=""/>
                      </a:pPr>
                      <a:r>
                        <a:rPr lang="en-US" sz="1400" dirty="0">
                          <a:latin typeface="Calibri"/>
                          <a:ea typeface="Calibri"/>
                          <a:cs typeface="Times New Roman"/>
                        </a:rPr>
                        <a:t> Work-Based Learn.</a:t>
                      </a:r>
                    </a:p>
                    <a:p>
                      <a:pPr marL="0" marR="0">
                        <a:spcBef>
                          <a:spcPts val="200"/>
                        </a:spcBef>
                        <a:spcAft>
                          <a:spcPts val="0"/>
                        </a:spcAft>
                      </a:pPr>
                      <a:r>
                        <a:rPr lang="en-US" sz="1400" dirty="0">
                          <a:latin typeface="Calibri"/>
                          <a:ea typeface="Calibri"/>
                          <a:cs typeface="Times New Roman"/>
                        </a:rPr>
                        <a:t>Related Standard:</a:t>
                      </a:r>
                    </a:p>
                    <a:p>
                      <a:pPr marL="0" marR="0">
                        <a:spcBef>
                          <a:spcPts val="200"/>
                        </a:spcBef>
                        <a:spcAft>
                          <a:spcPts val="200"/>
                        </a:spcAft>
                      </a:pPr>
                      <a:r>
                        <a:rPr lang="en-US" sz="1400" i="1" dirty="0">
                          <a:solidFill>
                            <a:srgbClr val="0000FF"/>
                          </a:solidFill>
                          <a:latin typeface="Arial Narrow"/>
                          <a:ea typeface="Calibri"/>
                          <a:cs typeface="Times New Roman"/>
                        </a:rPr>
                        <a:t>2.2 Support for Learning</a:t>
                      </a:r>
                      <a:endParaRPr lang="en-US" sz="1400" dirty="0">
                        <a:latin typeface="Calibri"/>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400" i="1" dirty="0">
                          <a:solidFill>
                            <a:srgbClr val="0000FF"/>
                          </a:solidFill>
                          <a:latin typeface="Arial Narrow"/>
                          <a:ea typeface="Calibri"/>
                          <a:cs typeface="Times New Roman"/>
                        </a:rPr>
                        <a:t>Our Advisory Board does a great job of helping teachers with project planning, providing guest speakers for classes, and providing WBL experiences.</a:t>
                      </a:r>
                      <a:endParaRPr lang="en-US" sz="1400" dirty="0">
                        <a:latin typeface="Calibri"/>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300"/>
                        </a:spcBef>
                        <a:spcAft>
                          <a:spcPts val="300"/>
                        </a:spcAft>
                        <a:buSzPts val="1000"/>
                        <a:buFont typeface="Wingdings"/>
                        <a:buChar char=""/>
                      </a:pPr>
                      <a:r>
                        <a:rPr lang="en-US" sz="1400" i="1" dirty="0">
                          <a:solidFill>
                            <a:srgbClr val="0000FF"/>
                          </a:solidFill>
                          <a:latin typeface="Arial Narrow"/>
                          <a:ea typeface="Calibri"/>
                          <a:cs typeface="Times New Roman"/>
                        </a:rPr>
                        <a:t>AB is large, engaged, and has a dynamic leader.</a:t>
                      </a:r>
                      <a:endParaRPr lang="en-US" sz="1400" dirty="0">
                        <a:latin typeface="Calibri"/>
                        <a:ea typeface="Calibri"/>
                        <a:cs typeface="Times New Roman"/>
                      </a:endParaRPr>
                    </a:p>
                    <a:p>
                      <a:pPr marL="342900" marR="0" lvl="0" indent="-342900">
                        <a:spcBef>
                          <a:spcPts val="300"/>
                        </a:spcBef>
                        <a:spcAft>
                          <a:spcPts val="300"/>
                        </a:spcAft>
                        <a:buSzPts val="1000"/>
                        <a:buFont typeface="Wingdings"/>
                        <a:buChar char=""/>
                      </a:pPr>
                      <a:r>
                        <a:rPr lang="en-US" sz="1400" i="1" dirty="0">
                          <a:solidFill>
                            <a:srgbClr val="0000FF"/>
                          </a:solidFill>
                          <a:latin typeface="Arial Narrow"/>
                          <a:ea typeface="Calibri"/>
                          <a:cs typeface="Times New Roman"/>
                        </a:rPr>
                        <a:t>AB members have developed good relationships with Academy staff and students.</a:t>
                      </a:r>
                      <a:endParaRPr lang="en-US" sz="1400" dirty="0">
                        <a:latin typeface="Calibri"/>
                        <a:ea typeface="Calibri"/>
                        <a:cs typeface="Times New Roman"/>
                      </a:endParaRPr>
                    </a:p>
                    <a:p>
                      <a:pPr marL="342900" marR="0" lvl="0" indent="-342900">
                        <a:spcBef>
                          <a:spcPts val="300"/>
                        </a:spcBef>
                        <a:spcAft>
                          <a:spcPts val="300"/>
                        </a:spcAft>
                        <a:buSzPts val="1000"/>
                        <a:buFont typeface="Wingdings"/>
                        <a:buChar char=""/>
                      </a:pPr>
                      <a:r>
                        <a:rPr lang="en-US" sz="1400" i="1" dirty="0">
                          <a:solidFill>
                            <a:srgbClr val="0000FF"/>
                          </a:solidFill>
                          <a:latin typeface="Arial Narrow"/>
                          <a:ea typeface="Calibri"/>
                          <a:cs typeface="Times New Roman"/>
                        </a:rPr>
                        <a:t>Once AB members started working with students directly, they were “hooked” and wanted more!</a:t>
                      </a:r>
                      <a:endParaRPr lang="en-US" sz="1400" dirty="0">
                        <a:latin typeface="Calibri"/>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300"/>
                        </a:spcBef>
                        <a:spcAft>
                          <a:spcPts val="300"/>
                        </a:spcAft>
                        <a:buSzPts val="1000"/>
                        <a:buFont typeface="Wingdings"/>
                        <a:buChar char=""/>
                      </a:pPr>
                      <a:r>
                        <a:rPr lang="en-US" sz="1400" i="1" dirty="0">
                          <a:solidFill>
                            <a:srgbClr val="0000FF"/>
                          </a:solidFill>
                          <a:latin typeface="Arial Narrow"/>
                          <a:ea typeface="Calibri"/>
                          <a:cs typeface="Times New Roman"/>
                        </a:rPr>
                        <a:t>Leadership matters—we need someone to spearhead our tutoring issue.  </a:t>
                      </a:r>
                      <a:endParaRPr lang="en-US" sz="1400" dirty="0">
                        <a:latin typeface="Calibri"/>
                        <a:ea typeface="Calibri"/>
                        <a:cs typeface="Times New Roman"/>
                      </a:endParaRPr>
                    </a:p>
                    <a:p>
                      <a:pPr marL="342900" marR="0" lvl="0" indent="-342900">
                        <a:spcBef>
                          <a:spcPts val="300"/>
                        </a:spcBef>
                        <a:spcAft>
                          <a:spcPts val="300"/>
                        </a:spcAft>
                        <a:buSzPts val="1000"/>
                        <a:buFont typeface="Wingdings"/>
                        <a:buChar char=""/>
                      </a:pPr>
                      <a:r>
                        <a:rPr lang="en-US" sz="1400" i="1" dirty="0">
                          <a:solidFill>
                            <a:srgbClr val="0000FF"/>
                          </a:solidFill>
                          <a:latin typeface="Arial Narrow"/>
                          <a:ea typeface="Calibri"/>
                          <a:cs typeface="Times New Roman"/>
                        </a:rPr>
                        <a:t>Investing in building solid, productive relationships with partners can help with needs in many areas of our program, including student support.</a:t>
                      </a:r>
                      <a:endParaRPr lang="en-US" sz="1400" dirty="0">
                        <a:latin typeface="Calibri"/>
                        <a:ea typeface="Calibri"/>
                        <a:cs typeface="Times New Roman"/>
                      </a:endParaRPr>
                    </a:p>
                    <a:p>
                      <a:pPr marL="342900" marR="0" lvl="0" indent="-342900">
                        <a:spcBef>
                          <a:spcPts val="300"/>
                        </a:spcBef>
                        <a:spcAft>
                          <a:spcPts val="300"/>
                        </a:spcAft>
                        <a:buSzPts val="1000"/>
                        <a:buFont typeface="Wingdings"/>
                        <a:buChar char=""/>
                      </a:pPr>
                      <a:r>
                        <a:rPr lang="en-US" sz="1400" i="1" dirty="0">
                          <a:solidFill>
                            <a:srgbClr val="0000FF"/>
                          </a:solidFill>
                          <a:latin typeface="Arial Narrow"/>
                          <a:ea typeface="Calibri"/>
                          <a:cs typeface="Times New Roman"/>
                        </a:rPr>
                        <a:t>Small successes lead to big successes later down the line. Just as the AB members have grow in their involvement over time, our volunteer tutors may need to start with low levels of commitment and involvement and grow in their comfort and capacity over time.</a:t>
                      </a:r>
                      <a:endParaRPr lang="en-US" sz="1400" dirty="0">
                        <a:latin typeface="Calibri"/>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297">
                <a:tc>
                  <a:txBody>
                    <a:bodyPr/>
                    <a:lstStyle/>
                    <a:p>
                      <a:pPr marL="342900" marR="0" lvl="0" indent="-342900">
                        <a:spcBef>
                          <a:spcPts val="300"/>
                        </a:spcBef>
                        <a:spcAft>
                          <a:spcPts val="0"/>
                        </a:spcAft>
                        <a:buFont typeface="Wingdings"/>
                        <a:buChar char=""/>
                      </a:pPr>
                      <a:r>
                        <a:rPr lang="en-US" sz="1400">
                          <a:latin typeface="Calibri"/>
                          <a:ea typeface="Calibri"/>
                          <a:cs typeface="Times New Roman"/>
                        </a:rPr>
                        <a:t>Academy Develop.</a:t>
                      </a:r>
                    </a:p>
                    <a:p>
                      <a:pPr marL="342900" marR="0" lvl="0" indent="-342900">
                        <a:spcBef>
                          <a:spcPts val="300"/>
                        </a:spcBef>
                        <a:spcAft>
                          <a:spcPts val="0"/>
                        </a:spcAft>
                        <a:buFont typeface="Wingdings"/>
                        <a:buChar char=""/>
                      </a:pPr>
                      <a:r>
                        <a:rPr lang="en-US" sz="1400">
                          <a:latin typeface="Calibri"/>
                          <a:ea typeface="Calibri"/>
                          <a:cs typeface="Times New Roman"/>
                        </a:rPr>
                        <a:t> Advisory Board</a:t>
                      </a:r>
                    </a:p>
                    <a:p>
                      <a:pPr marL="342900" marR="0" lvl="0" indent="-342900">
                        <a:spcBef>
                          <a:spcPts val="300"/>
                        </a:spcBef>
                        <a:spcAft>
                          <a:spcPts val="0"/>
                        </a:spcAft>
                        <a:buFont typeface="Wingdings"/>
                        <a:buChar char=""/>
                      </a:pPr>
                      <a:r>
                        <a:rPr lang="en-US" sz="1400">
                          <a:latin typeface="Calibri"/>
                          <a:ea typeface="Calibri"/>
                          <a:cs typeface="Times New Roman"/>
                        </a:rPr>
                        <a:t> Curriculum</a:t>
                      </a:r>
                    </a:p>
                    <a:p>
                      <a:pPr marL="342900" marR="0" lvl="0" indent="-342900">
                        <a:spcBef>
                          <a:spcPts val="300"/>
                        </a:spcBef>
                        <a:spcAft>
                          <a:spcPts val="0"/>
                        </a:spcAft>
                        <a:buFont typeface="Wingdings"/>
                        <a:buChar char=""/>
                      </a:pPr>
                      <a:r>
                        <a:rPr lang="en-US" sz="1400">
                          <a:latin typeface="Calibri"/>
                          <a:ea typeface="Calibri"/>
                          <a:cs typeface="Times New Roman"/>
                        </a:rPr>
                        <a:t> Work-Based Learn.</a:t>
                      </a:r>
                    </a:p>
                    <a:p>
                      <a:pPr marL="0" marR="0">
                        <a:spcBef>
                          <a:spcPts val="200"/>
                        </a:spcBef>
                        <a:spcAft>
                          <a:spcPts val="0"/>
                        </a:spcAft>
                      </a:pPr>
                      <a:r>
                        <a:rPr lang="en-US" sz="1400">
                          <a:latin typeface="Calibri"/>
                          <a:ea typeface="Calibri"/>
                          <a:cs typeface="Times New Roman"/>
                        </a:rPr>
                        <a:t>Related Standard:</a:t>
                      </a: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400">
                        <a:latin typeface="Arial Narrow"/>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400">
                        <a:latin typeface="Arial Narrow"/>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400" dirty="0">
                        <a:latin typeface="Arial Narrow"/>
                        <a:ea typeface="Calibri"/>
                        <a:cs typeface="Times New Roman"/>
                      </a:endParaRPr>
                    </a:p>
                  </a:txBody>
                  <a:tcPr marL="65982" marR="65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20" name="Rectangle 1"/>
          <p:cNvSpPr>
            <a:spLocks noChangeArrowheads="1"/>
          </p:cNvSpPr>
          <p:nvPr/>
        </p:nvSpPr>
        <p:spPr bwMode="auto">
          <a:xfrm>
            <a:off x="0" y="-33338"/>
            <a:ext cx="9144000" cy="523876"/>
          </a:xfrm>
          <a:prstGeom prst="rect">
            <a:avLst/>
          </a:prstGeom>
          <a:noFill/>
          <a:ln w="9525">
            <a:noFill/>
            <a:miter lim="800000"/>
            <a:headEnd/>
            <a:tailEnd/>
          </a:ln>
        </p:spPr>
        <p:txBody>
          <a:bodyPr anchor="ctr">
            <a:spAutoFit/>
          </a:bodyPr>
          <a:lstStyle/>
          <a:p>
            <a:pPr algn="ctr"/>
            <a:r>
              <a:rPr lang="en-US" sz="1600" b="1">
                <a:ea typeface="Calibri" pitchFamily="34" charset="0"/>
                <a:cs typeface="Times New Roman" pitchFamily="18" charset="0"/>
              </a:rPr>
              <a:t>Academy Planning Tool</a:t>
            </a:r>
            <a:endParaRPr lang="en-US" sz="1100">
              <a:ea typeface="Calibri" pitchFamily="34" charset="0"/>
              <a:cs typeface="Times New Roman" pitchFamily="18" charset="0"/>
            </a:endParaRPr>
          </a:p>
          <a:p>
            <a:pPr eaLnBrk="0" hangingPunct="0"/>
            <a:r>
              <a:rPr lang="en-US" sz="1200" b="1">
                <a:ea typeface="Calibri" pitchFamily="34" charset="0"/>
                <a:cs typeface="Times New Roman" pitchFamily="18" charset="0"/>
              </a:rPr>
              <a:t>STRENGTH AREAS </a:t>
            </a:r>
            <a:r>
              <a:rPr lang="en-US" sz="1000" i="1">
                <a:ea typeface="Calibri" pitchFamily="34" charset="0"/>
                <a:cs typeface="Times New Roman" pitchFamily="18" charset="0"/>
              </a:rPr>
              <a:t>(Discuss one high-scoring standard from your Academy’s Self-Assessment Tool results)</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381000"/>
          <a:ext cx="9143995" cy="6524000"/>
        </p:xfrm>
        <a:graphic>
          <a:graphicData uri="http://schemas.openxmlformats.org/drawingml/2006/table">
            <a:tbl>
              <a:tblPr/>
              <a:tblGrid>
                <a:gridCol w="1269187"/>
                <a:gridCol w="1201521"/>
                <a:gridCol w="2276855"/>
                <a:gridCol w="693115"/>
                <a:gridCol w="1559966"/>
                <a:gridCol w="888795"/>
                <a:gridCol w="1254556"/>
              </a:tblGrid>
              <a:tr h="379719">
                <a:tc>
                  <a:txBody>
                    <a:bodyPr/>
                    <a:lstStyle/>
                    <a:p>
                      <a:pPr marL="0" marR="0">
                        <a:spcBef>
                          <a:spcPts val="200"/>
                        </a:spcBef>
                        <a:spcAft>
                          <a:spcPts val="200"/>
                        </a:spcAft>
                      </a:pPr>
                      <a:r>
                        <a:rPr lang="en-US" sz="1400" b="1">
                          <a:latin typeface="Calibri"/>
                          <a:ea typeface="Calibri"/>
                          <a:cs typeface="Times New Roman"/>
                        </a:rPr>
                        <a:t>Model Alignment</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200"/>
                        </a:spcBef>
                        <a:spcAft>
                          <a:spcPts val="200"/>
                        </a:spcAft>
                      </a:pPr>
                      <a:r>
                        <a:rPr lang="en-US" sz="1400" b="1">
                          <a:latin typeface="Calibri"/>
                          <a:ea typeface="Calibri"/>
                          <a:cs typeface="Times New Roman"/>
                        </a:rPr>
                        <a:t>Goal</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200"/>
                        </a:spcBef>
                        <a:spcAft>
                          <a:spcPts val="200"/>
                        </a:spcAft>
                      </a:pPr>
                      <a:r>
                        <a:rPr lang="en-US" sz="1400" b="1">
                          <a:latin typeface="Calibri"/>
                          <a:ea typeface="Calibri"/>
                          <a:cs typeface="Times New Roman"/>
                        </a:rPr>
                        <a:t>Actions Steps </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200"/>
                        </a:spcBef>
                        <a:spcAft>
                          <a:spcPts val="200"/>
                        </a:spcAft>
                      </a:pPr>
                      <a:r>
                        <a:rPr lang="en-US" sz="1400" b="1">
                          <a:latin typeface="Calibri"/>
                          <a:ea typeface="Calibri"/>
                          <a:cs typeface="Times New Roman"/>
                        </a:rPr>
                        <a:t>Leader</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200"/>
                        </a:spcBef>
                        <a:spcAft>
                          <a:spcPts val="200"/>
                        </a:spcAft>
                      </a:pPr>
                      <a:r>
                        <a:rPr lang="en-US" sz="1400" b="1">
                          <a:latin typeface="Calibri"/>
                          <a:ea typeface="Calibri"/>
                          <a:cs typeface="Times New Roman"/>
                        </a:rPr>
                        <a:t>Resources </a:t>
                      </a:r>
                      <a:r>
                        <a:rPr lang="en-US" sz="1400" b="1" i="1">
                          <a:latin typeface="Calibri"/>
                          <a:ea typeface="Calibri"/>
                          <a:cs typeface="Times New Roman"/>
                        </a:rPr>
                        <a:t>(have/need)</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200"/>
                        </a:spcBef>
                        <a:spcAft>
                          <a:spcPts val="200"/>
                        </a:spcAft>
                      </a:pPr>
                      <a:r>
                        <a:rPr lang="en-US" sz="1400" b="1">
                          <a:latin typeface="Calibri"/>
                          <a:ea typeface="Calibri"/>
                          <a:cs typeface="Times New Roman"/>
                        </a:rPr>
                        <a:t>Deadlines</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spcBef>
                          <a:spcPts val="200"/>
                        </a:spcBef>
                        <a:spcAft>
                          <a:spcPts val="200"/>
                        </a:spcAft>
                      </a:pPr>
                      <a:r>
                        <a:rPr lang="en-US" sz="1400" b="1">
                          <a:latin typeface="Calibri"/>
                          <a:ea typeface="Calibri"/>
                          <a:cs typeface="Times New Roman"/>
                        </a:rPr>
                        <a:t>Evidence of Success</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987284">
                <a:tc>
                  <a:txBody>
                    <a:bodyPr/>
                    <a:lstStyle/>
                    <a:p>
                      <a:pPr marL="342900" marR="0" lvl="0" indent="-342900">
                        <a:spcBef>
                          <a:spcPts val="300"/>
                        </a:spcBef>
                        <a:spcAft>
                          <a:spcPts val="0"/>
                        </a:spcAft>
                        <a:buFont typeface="Wingdings"/>
                        <a:buChar char=""/>
                      </a:pPr>
                      <a:r>
                        <a:rPr lang="en-US" sz="1400">
                          <a:latin typeface="Calibri"/>
                          <a:ea typeface="Calibri"/>
                          <a:cs typeface="Times New Roman"/>
                        </a:rPr>
                        <a:t>Academy Develop.</a:t>
                      </a:r>
                    </a:p>
                    <a:p>
                      <a:pPr marL="342900" marR="0" lvl="0" indent="-342900">
                        <a:spcBef>
                          <a:spcPts val="300"/>
                        </a:spcBef>
                        <a:spcAft>
                          <a:spcPts val="0"/>
                        </a:spcAft>
                        <a:buFont typeface="Wingdings"/>
                        <a:buChar char=""/>
                      </a:pPr>
                      <a:r>
                        <a:rPr lang="en-US" sz="1400">
                          <a:latin typeface="Calibri"/>
                          <a:ea typeface="Calibri"/>
                          <a:cs typeface="Times New Roman"/>
                        </a:rPr>
                        <a:t> Advisory Board</a:t>
                      </a:r>
                    </a:p>
                    <a:p>
                      <a:pPr marL="0" marR="0">
                        <a:spcBef>
                          <a:spcPts val="300"/>
                        </a:spcBef>
                        <a:spcAft>
                          <a:spcPts val="0"/>
                        </a:spcAft>
                      </a:pPr>
                      <a:r>
                        <a:rPr lang="en-US" sz="1400">
                          <a:solidFill>
                            <a:srgbClr val="0000FF"/>
                          </a:solidFill>
                          <a:latin typeface="Calibri"/>
                          <a:ea typeface="Calibri"/>
                          <a:cs typeface="Times New Roman"/>
                          <a:sym typeface="Wingdings 2"/>
                        </a:rPr>
                        <a:t></a:t>
                      </a:r>
                      <a:r>
                        <a:rPr lang="en-US" sz="1400">
                          <a:latin typeface="Calibri"/>
                          <a:ea typeface="Calibri"/>
                          <a:cs typeface="Times New Roman"/>
                        </a:rPr>
                        <a:t>  Curriculum</a:t>
                      </a:r>
                    </a:p>
                    <a:p>
                      <a:pPr marL="342900" marR="0" lvl="0" indent="-342900">
                        <a:spcBef>
                          <a:spcPts val="300"/>
                        </a:spcBef>
                        <a:spcAft>
                          <a:spcPts val="0"/>
                        </a:spcAft>
                        <a:buFont typeface="Wingdings"/>
                        <a:buChar char=""/>
                      </a:pPr>
                      <a:r>
                        <a:rPr lang="en-US" sz="1400">
                          <a:latin typeface="Calibri"/>
                          <a:ea typeface="Calibri"/>
                          <a:cs typeface="Times New Roman"/>
                        </a:rPr>
                        <a:t> Work-Based Learn.</a:t>
                      </a:r>
                    </a:p>
                    <a:p>
                      <a:pPr marL="0" marR="0">
                        <a:spcBef>
                          <a:spcPts val="200"/>
                        </a:spcBef>
                        <a:spcAft>
                          <a:spcPts val="0"/>
                        </a:spcAft>
                      </a:pPr>
                      <a:r>
                        <a:rPr lang="en-US" sz="1400">
                          <a:latin typeface="Calibri"/>
                          <a:ea typeface="Calibri"/>
                          <a:cs typeface="Times New Roman"/>
                        </a:rPr>
                        <a:t>Related Standard:</a:t>
                      </a:r>
                    </a:p>
                    <a:p>
                      <a:pPr marL="0" marR="0">
                        <a:spcBef>
                          <a:spcPts val="200"/>
                        </a:spcBef>
                        <a:spcAft>
                          <a:spcPts val="200"/>
                        </a:spcAft>
                      </a:pPr>
                      <a:r>
                        <a:rPr lang="en-US" sz="1400" i="1">
                          <a:solidFill>
                            <a:srgbClr val="0000FF"/>
                          </a:solidFill>
                          <a:latin typeface="Arial Narrow"/>
                          <a:ea typeface="Calibri"/>
                          <a:cs typeface="Times New Roman"/>
                        </a:rPr>
                        <a:t>3.3 Instructional Supports</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400" i="1">
                          <a:solidFill>
                            <a:srgbClr val="0000FF"/>
                          </a:solidFill>
                          <a:latin typeface="Arial Narrow"/>
                          <a:ea typeface="Calibri"/>
                          <a:cs typeface="Times New Roman"/>
                        </a:rPr>
                        <a:t>Design and implement a tutoring program to help struggling Academy students improve their grades</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400" i="1">
                          <a:solidFill>
                            <a:srgbClr val="0000FF"/>
                          </a:solidFill>
                          <a:latin typeface="Arial Narrow"/>
                          <a:ea typeface="Calibri"/>
                          <a:cs typeface="Times New Roman"/>
                        </a:rPr>
                        <a:t>1. Assess the need for tutoring – how many students, which subjects, how often</a:t>
                      </a:r>
                      <a:endParaRPr lang="en-US" sz="1400">
                        <a:latin typeface="Calibri"/>
                        <a:ea typeface="Calibri"/>
                        <a:cs typeface="Times New Roman"/>
                      </a:endParaRPr>
                    </a:p>
                    <a:p>
                      <a:pPr marL="0" marR="0">
                        <a:spcBef>
                          <a:spcPts val="300"/>
                        </a:spcBef>
                        <a:spcAft>
                          <a:spcPts val="300"/>
                        </a:spcAft>
                      </a:pPr>
                      <a:r>
                        <a:rPr lang="en-US" sz="1400" i="1">
                          <a:solidFill>
                            <a:srgbClr val="0000FF"/>
                          </a:solidFill>
                          <a:latin typeface="Arial Narrow"/>
                          <a:ea typeface="Calibri"/>
                          <a:cs typeface="Times New Roman"/>
                        </a:rPr>
                        <a:t>2. Recruit and train tutors from employer partner volunteers and upperclassmen</a:t>
                      </a:r>
                      <a:endParaRPr lang="en-US" sz="1400">
                        <a:latin typeface="Calibri"/>
                        <a:ea typeface="Calibri"/>
                        <a:cs typeface="Times New Roman"/>
                      </a:endParaRPr>
                    </a:p>
                    <a:p>
                      <a:pPr marL="0" marR="0">
                        <a:spcBef>
                          <a:spcPts val="300"/>
                        </a:spcBef>
                        <a:spcAft>
                          <a:spcPts val="300"/>
                        </a:spcAft>
                      </a:pPr>
                      <a:r>
                        <a:rPr lang="en-US" sz="1400" i="1">
                          <a:solidFill>
                            <a:srgbClr val="0000FF"/>
                          </a:solidFill>
                          <a:latin typeface="Arial Narrow"/>
                          <a:ea typeface="Calibri"/>
                          <a:cs typeface="Times New Roman"/>
                        </a:rPr>
                        <a:t>3. Establish location, schedule, and policies</a:t>
                      </a:r>
                      <a:endParaRPr lang="en-US" sz="1400">
                        <a:latin typeface="Calibri"/>
                        <a:ea typeface="Calibri"/>
                        <a:cs typeface="Times New Roman"/>
                      </a:endParaRPr>
                    </a:p>
                    <a:p>
                      <a:pPr marL="0" marR="0">
                        <a:spcBef>
                          <a:spcPts val="300"/>
                        </a:spcBef>
                        <a:spcAft>
                          <a:spcPts val="300"/>
                        </a:spcAft>
                      </a:pPr>
                      <a:r>
                        <a:rPr lang="en-US" sz="1400" i="1">
                          <a:solidFill>
                            <a:srgbClr val="0000FF"/>
                          </a:solidFill>
                          <a:latin typeface="Arial Narrow"/>
                          <a:ea typeface="Calibri"/>
                          <a:cs typeface="Times New Roman"/>
                        </a:rPr>
                        <a:t>4. Advertise tutoring center/invite students</a:t>
                      </a:r>
                      <a:endParaRPr lang="en-US" sz="1400">
                        <a:latin typeface="Calibri"/>
                        <a:ea typeface="Calibri"/>
                        <a:cs typeface="Times New Roman"/>
                      </a:endParaRPr>
                    </a:p>
                    <a:p>
                      <a:pPr marL="0" marR="0">
                        <a:spcBef>
                          <a:spcPts val="300"/>
                        </a:spcBef>
                        <a:spcAft>
                          <a:spcPts val="300"/>
                        </a:spcAft>
                      </a:pPr>
                      <a:r>
                        <a:rPr lang="en-US" sz="1400" i="1">
                          <a:solidFill>
                            <a:srgbClr val="0000FF"/>
                          </a:solidFill>
                          <a:latin typeface="Arial Narrow"/>
                          <a:ea typeface="Calibri"/>
                          <a:cs typeface="Times New Roman"/>
                        </a:rPr>
                        <a:t>5. Conduct evaluation after 3 weeks</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400" i="1">
                          <a:solidFill>
                            <a:srgbClr val="0000FF"/>
                          </a:solidFill>
                          <a:latin typeface="Arial Narrow"/>
                          <a:ea typeface="Calibri"/>
                          <a:cs typeface="Times New Roman"/>
                        </a:rPr>
                        <a:t>Pat - lead steps 1 &amp; 5</a:t>
                      </a:r>
                      <a:endParaRPr lang="en-US" sz="1400">
                        <a:latin typeface="Calibri"/>
                        <a:ea typeface="Calibri"/>
                        <a:cs typeface="Times New Roman"/>
                      </a:endParaRPr>
                    </a:p>
                    <a:p>
                      <a:pPr marL="0" marR="0">
                        <a:spcBef>
                          <a:spcPts val="300"/>
                        </a:spcBef>
                        <a:spcAft>
                          <a:spcPts val="300"/>
                        </a:spcAft>
                      </a:pPr>
                      <a:r>
                        <a:rPr lang="en-US" sz="1400" i="1">
                          <a:solidFill>
                            <a:srgbClr val="0000FF"/>
                          </a:solidFill>
                          <a:latin typeface="Arial Narrow"/>
                          <a:ea typeface="Calibri"/>
                          <a:cs typeface="Times New Roman"/>
                        </a:rPr>
                        <a:t>Jo – lead steps 2-4</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400" i="1" u="sng">
                          <a:solidFill>
                            <a:srgbClr val="0000FF"/>
                          </a:solidFill>
                          <a:latin typeface="Arial Narrow"/>
                          <a:ea typeface="Calibri"/>
                          <a:cs typeface="Times New Roman"/>
                        </a:rPr>
                        <a:t>Have</a:t>
                      </a:r>
                      <a:r>
                        <a:rPr lang="en-US" sz="1400" i="1">
                          <a:solidFill>
                            <a:srgbClr val="0000FF"/>
                          </a:solidFill>
                          <a:latin typeface="Arial Narrow"/>
                          <a:ea typeface="Calibri"/>
                          <a:cs typeface="Times New Roman"/>
                        </a:rPr>
                        <a:t>…</a:t>
                      </a:r>
                      <a:endParaRPr lang="en-US" sz="1400">
                        <a:latin typeface="Calibri"/>
                        <a:ea typeface="Calibri"/>
                        <a:cs typeface="Times New Roman"/>
                      </a:endParaRPr>
                    </a:p>
                    <a:p>
                      <a:pPr marL="0" marR="0">
                        <a:spcBef>
                          <a:spcPts val="300"/>
                        </a:spcBef>
                        <a:spcAft>
                          <a:spcPts val="300"/>
                        </a:spcAft>
                      </a:pPr>
                      <a:r>
                        <a:rPr lang="en-US" sz="1400" i="1">
                          <a:solidFill>
                            <a:srgbClr val="0000FF"/>
                          </a:solidFill>
                          <a:latin typeface="Arial Narrow"/>
                          <a:ea typeface="Calibri"/>
                          <a:cs typeface="Times New Roman"/>
                        </a:rPr>
                        <a:t>Names of 4 volunteers who might be willing to serve as tutors or help recruit others</a:t>
                      </a:r>
                      <a:endParaRPr lang="en-US" sz="1400">
                        <a:latin typeface="Calibri"/>
                        <a:ea typeface="Calibri"/>
                        <a:cs typeface="Times New Roman"/>
                      </a:endParaRPr>
                    </a:p>
                    <a:p>
                      <a:pPr marL="0" marR="0">
                        <a:spcBef>
                          <a:spcPts val="300"/>
                        </a:spcBef>
                        <a:spcAft>
                          <a:spcPts val="300"/>
                        </a:spcAft>
                      </a:pPr>
                      <a:r>
                        <a:rPr lang="en-US" sz="1400" i="1" u="sng">
                          <a:solidFill>
                            <a:srgbClr val="0000FF"/>
                          </a:solidFill>
                          <a:latin typeface="Arial Narrow"/>
                          <a:ea typeface="Calibri"/>
                          <a:cs typeface="Times New Roman"/>
                        </a:rPr>
                        <a:t>Need</a:t>
                      </a:r>
                      <a:r>
                        <a:rPr lang="en-US" sz="1400" i="1">
                          <a:solidFill>
                            <a:srgbClr val="0000FF"/>
                          </a:solidFill>
                          <a:latin typeface="Arial Narrow"/>
                          <a:ea typeface="Calibri"/>
                          <a:cs typeface="Times New Roman"/>
                        </a:rPr>
                        <a:t>…</a:t>
                      </a:r>
                      <a:endParaRPr lang="en-US" sz="1400">
                        <a:latin typeface="Calibri"/>
                        <a:ea typeface="Calibri"/>
                        <a:cs typeface="Times New Roman"/>
                      </a:endParaRPr>
                    </a:p>
                    <a:p>
                      <a:pPr marL="0" marR="0">
                        <a:spcBef>
                          <a:spcPts val="300"/>
                        </a:spcBef>
                        <a:spcAft>
                          <a:spcPts val="0"/>
                        </a:spcAft>
                      </a:pPr>
                      <a:r>
                        <a:rPr lang="en-US" sz="1400" i="1">
                          <a:solidFill>
                            <a:srgbClr val="0000FF"/>
                          </a:solidFill>
                          <a:latin typeface="Arial Narrow"/>
                          <a:ea typeface="Calibri"/>
                          <a:cs typeface="Times New Roman"/>
                        </a:rPr>
                        <a:t>5-10 trained tutors</a:t>
                      </a:r>
                      <a:endParaRPr lang="en-US" sz="1400">
                        <a:latin typeface="Calibri"/>
                        <a:ea typeface="Calibri"/>
                        <a:cs typeface="Times New Roman"/>
                      </a:endParaRPr>
                    </a:p>
                    <a:p>
                      <a:pPr marL="0" marR="0">
                        <a:spcBef>
                          <a:spcPts val="0"/>
                        </a:spcBef>
                        <a:spcAft>
                          <a:spcPts val="300"/>
                        </a:spcAft>
                      </a:pPr>
                      <a:r>
                        <a:rPr lang="en-US" sz="1400" i="1">
                          <a:solidFill>
                            <a:srgbClr val="0000FF"/>
                          </a:solidFill>
                          <a:latin typeface="Arial Narrow"/>
                          <a:ea typeface="Calibri"/>
                          <a:cs typeface="Times New Roman"/>
                        </a:rPr>
                        <a:t>Someone to lead training</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400" i="1">
                          <a:solidFill>
                            <a:srgbClr val="0000FF"/>
                          </a:solidFill>
                          <a:latin typeface="Arial Narrow"/>
                          <a:ea typeface="Calibri"/>
                          <a:cs typeface="Times New Roman"/>
                        </a:rPr>
                        <a:t>Assess need by 9/13</a:t>
                      </a:r>
                      <a:endParaRPr lang="en-US" sz="1400">
                        <a:latin typeface="Calibri"/>
                        <a:ea typeface="Calibri"/>
                        <a:cs typeface="Times New Roman"/>
                      </a:endParaRPr>
                    </a:p>
                    <a:p>
                      <a:pPr marL="0" marR="0">
                        <a:spcBef>
                          <a:spcPts val="300"/>
                        </a:spcBef>
                        <a:spcAft>
                          <a:spcPts val="300"/>
                        </a:spcAft>
                      </a:pPr>
                      <a:r>
                        <a:rPr lang="en-US" sz="1400" i="1">
                          <a:solidFill>
                            <a:srgbClr val="0000FF"/>
                          </a:solidFill>
                          <a:latin typeface="Arial Narrow"/>
                          <a:ea typeface="Calibri"/>
                          <a:cs typeface="Times New Roman"/>
                        </a:rPr>
                        <a:t>Train tutors by 9/29</a:t>
                      </a:r>
                      <a:endParaRPr lang="en-US" sz="1400">
                        <a:latin typeface="Calibri"/>
                        <a:ea typeface="Calibri"/>
                        <a:cs typeface="Times New Roman"/>
                      </a:endParaRPr>
                    </a:p>
                    <a:p>
                      <a:pPr marL="0" marR="0">
                        <a:spcBef>
                          <a:spcPts val="300"/>
                        </a:spcBef>
                        <a:spcAft>
                          <a:spcPts val="300"/>
                        </a:spcAft>
                      </a:pPr>
                      <a:r>
                        <a:rPr lang="en-US" sz="1400" i="1">
                          <a:solidFill>
                            <a:srgbClr val="0000FF"/>
                          </a:solidFill>
                          <a:latin typeface="Arial Narrow"/>
                          <a:ea typeface="Calibri"/>
                          <a:cs typeface="Times New Roman"/>
                        </a:rPr>
                        <a:t>Launch by 10/4</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400" i="1">
                          <a:solidFill>
                            <a:srgbClr val="0000FF"/>
                          </a:solidFill>
                          <a:latin typeface="Arial Narrow"/>
                          <a:ea typeface="Calibri"/>
                          <a:cs typeface="Times New Roman"/>
                        </a:rPr>
                        <a:t>Tutoring program is operating by 10/4</a:t>
                      </a:r>
                      <a:endParaRPr lang="en-US" sz="1400">
                        <a:latin typeface="Calibri"/>
                        <a:ea typeface="Calibri"/>
                        <a:cs typeface="Times New Roman"/>
                      </a:endParaRPr>
                    </a:p>
                    <a:p>
                      <a:pPr marL="0" marR="0">
                        <a:spcBef>
                          <a:spcPts val="300"/>
                        </a:spcBef>
                        <a:spcAft>
                          <a:spcPts val="300"/>
                        </a:spcAft>
                      </a:pPr>
                      <a:r>
                        <a:rPr lang="en-US" sz="1400" i="1">
                          <a:solidFill>
                            <a:srgbClr val="0000FF"/>
                          </a:solidFill>
                          <a:latin typeface="Arial Narrow"/>
                          <a:ea typeface="Calibri"/>
                          <a:cs typeface="Times New Roman"/>
                        </a:rPr>
                        <a:t>Struggling students participating in tutoring program show improvement in their Academy course grades</a:t>
                      </a:r>
                      <a:endParaRPr lang="en-US" sz="1400">
                        <a:latin typeface="Calibri"/>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996">
                <a:tc>
                  <a:txBody>
                    <a:bodyPr/>
                    <a:lstStyle/>
                    <a:p>
                      <a:pPr marL="342900" marR="0" lvl="0" indent="-342900">
                        <a:spcBef>
                          <a:spcPts val="300"/>
                        </a:spcBef>
                        <a:spcAft>
                          <a:spcPts val="0"/>
                        </a:spcAft>
                        <a:buFont typeface="Wingdings"/>
                        <a:buChar char=""/>
                      </a:pPr>
                      <a:r>
                        <a:rPr lang="en-US" sz="1400">
                          <a:latin typeface="Calibri"/>
                          <a:ea typeface="Calibri"/>
                          <a:cs typeface="Times New Roman"/>
                        </a:rPr>
                        <a:t> Academy Develop.</a:t>
                      </a:r>
                    </a:p>
                    <a:p>
                      <a:pPr marL="342900" marR="0" lvl="0" indent="-342900">
                        <a:spcBef>
                          <a:spcPts val="300"/>
                        </a:spcBef>
                        <a:spcAft>
                          <a:spcPts val="0"/>
                        </a:spcAft>
                        <a:buFont typeface="Wingdings"/>
                        <a:buChar char=""/>
                      </a:pPr>
                      <a:r>
                        <a:rPr lang="en-US" sz="1400">
                          <a:latin typeface="Calibri"/>
                          <a:ea typeface="Calibri"/>
                          <a:cs typeface="Times New Roman"/>
                        </a:rPr>
                        <a:t> Advisory Board</a:t>
                      </a:r>
                    </a:p>
                    <a:p>
                      <a:pPr marL="342900" marR="0" lvl="0" indent="-342900">
                        <a:spcBef>
                          <a:spcPts val="300"/>
                        </a:spcBef>
                        <a:spcAft>
                          <a:spcPts val="0"/>
                        </a:spcAft>
                        <a:buFont typeface="Wingdings"/>
                        <a:buChar char=""/>
                      </a:pPr>
                      <a:r>
                        <a:rPr lang="en-US" sz="1400">
                          <a:latin typeface="Calibri"/>
                          <a:ea typeface="Calibri"/>
                          <a:cs typeface="Times New Roman"/>
                        </a:rPr>
                        <a:t> Curriculum</a:t>
                      </a:r>
                    </a:p>
                    <a:p>
                      <a:pPr marL="342900" marR="0" lvl="0" indent="-342900">
                        <a:spcBef>
                          <a:spcPts val="300"/>
                        </a:spcBef>
                        <a:spcAft>
                          <a:spcPts val="0"/>
                        </a:spcAft>
                        <a:buFont typeface="Wingdings"/>
                        <a:buChar char=""/>
                      </a:pPr>
                      <a:r>
                        <a:rPr lang="en-US" sz="1400">
                          <a:latin typeface="Calibri"/>
                          <a:ea typeface="Calibri"/>
                          <a:cs typeface="Times New Roman"/>
                        </a:rPr>
                        <a:t> Work-Based Learn.</a:t>
                      </a:r>
                    </a:p>
                    <a:p>
                      <a:pPr marL="0" marR="0">
                        <a:spcBef>
                          <a:spcPts val="200"/>
                        </a:spcBef>
                        <a:spcAft>
                          <a:spcPts val="0"/>
                        </a:spcAft>
                      </a:pPr>
                      <a:r>
                        <a:rPr lang="en-US" sz="1400">
                          <a:latin typeface="Calibri"/>
                          <a:ea typeface="Calibri"/>
                          <a:cs typeface="Times New Roman"/>
                        </a:rPr>
                        <a:t>Related NAF Standard:  </a:t>
                      </a: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400">
                        <a:latin typeface="Arial Narrow"/>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400">
                        <a:latin typeface="Arial Narrow"/>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400">
                        <a:latin typeface="Arial Narrow"/>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400">
                        <a:latin typeface="Arial Narrow"/>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400">
                        <a:latin typeface="Arial Narrow"/>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400" dirty="0">
                        <a:latin typeface="Arial Narrow"/>
                        <a:ea typeface="Calibri"/>
                        <a:cs typeface="Times New Roman"/>
                      </a:endParaRPr>
                    </a:p>
                  </a:txBody>
                  <a:tcPr marL="56590" marR="56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156"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r>
              <a:rPr lang="en-US" sz="1200" b="1">
                <a:ea typeface="Calibri" pitchFamily="34" charset="0"/>
                <a:cs typeface="Times New Roman" pitchFamily="18" charset="0"/>
              </a:rPr>
              <a:t>PRIORITY IMPROVEMENT AREAS </a:t>
            </a:r>
            <a:r>
              <a:rPr lang="en-US" sz="1000" i="1">
                <a:ea typeface="Calibri" pitchFamily="34" charset="0"/>
                <a:cs typeface="Times New Roman" pitchFamily="18" charset="0"/>
              </a:rPr>
              <a:t>(Select two low-scoring standards from your Academy’s Self-Assessment Tool results; at least one from the Curriculum section)</a:t>
            </a:r>
            <a:endParaRPr lang="en-US">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lstStyle/>
          <a:p>
            <a:pPr algn="l"/>
            <a:endParaRPr lang="en-US" dirty="0"/>
          </a:p>
        </p:txBody>
      </p:sp>
      <p:sp>
        <p:nvSpPr>
          <p:cNvPr id="5" name="Subtitle 4"/>
          <p:cNvSpPr>
            <a:spLocks noGrp="1"/>
          </p:cNvSpPr>
          <p:nvPr>
            <p:ph type="subTitle" idx="1"/>
          </p:nvPr>
        </p:nvSpPr>
        <p:spPr>
          <a:xfrm>
            <a:off x="685800" y="2667000"/>
            <a:ext cx="8229600" cy="1752600"/>
          </a:xfrm>
        </p:spPr>
        <p:txBody>
          <a:bodyPr>
            <a:noAutofit/>
          </a:bodyPr>
          <a:lstStyle/>
          <a:p>
            <a:pPr marL="225425" indent="-225425" algn="l">
              <a:buFont typeface="Arial" pitchFamily="34" charset="0"/>
              <a:buChar char="•"/>
            </a:pPr>
            <a:r>
              <a:rPr lang="en-US" dirty="0" smtClean="0"/>
              <a:t>Group discussion – </a:t>
            </a:r>
            <a:r>
              <a:rPr lang="en-US" b="1" dirty="0" smtClean="0"/>
              <a:t>How good is good enough?</a:t>
            </a:r>
            <a:br>
              <a:rPr lang="en-US" b="1" dirty="0" smtClean="0"/>
            </a:br>
            <a:r>
              <a:rPr lang="en-US" dirty="0" smtClean="0"/>
              <a:t>and</a:t>
            </a:r>
            <a:r>
              <a:rPr lang="en-US" b="1" dirty="0" smtClean="0"/>
              <a:t> How will you know it?  </a:t>
            </a:r>
            <a:r>
              <a:rPr lang="en-US" dirty="0" smtClean="0"/>
              <a:t> </a:t>
            </a:r>
            <a:r>
              <a:rPr lang="en-US" b="1" dirty="0" smtClean="0"/>
              <a:t/>
            </a:r>
            <a:br>
              <a:rPr lang="en-US" b="1" dirty="0" smtClean="0"/>
            </a:br>
            <a:endParaRPr lang="en-US" b="1" dirty="0" smtClean="0"/>
          </a:p>
        </p:txBody>
      </p:sp>
      <p:sp>
        <p:nvSpPr>
          <p:cNvPr id="10" name="TextBox 9"/>
          <p:cNvSpPr txBox="1"/>
          <p:nvPr/>
        </p:nvSpPr>
        <p:spPr>
          <a:xfrm>
            <a:off x="1905000" y="381000"/>
            <a:ext cx="6629400" cy="646331"/>
          </a:xfrm>
          <a:prstGeom prst="rect">
            <a:avLst/>
          </a:prstGeom>
          <a:noFill/>
        </p:spPr>
        <p:txBody>
          <a:bodyPr wrap="square" rtlCol="0">
            <a:spAutoFit/>
          </a:bodyPr>
          <a:lstStyle/>
          <a:p>
            <a:r>
              <a:rPr lang="en-US" sz="3600" b="1" dirty="0" smtClean="0">
                <a:solidFill>
                  <a:srgbClr val="002060"/>
                </a:solidFill>
                <a:latin typeface="+mj-lt"/>
              </a:rPr>
              <a:t>How Good is Good Enough?</a:t>
            </a:r>
            <a:endParaRPr lang="en-US" sz="3600" b="1" dirty="0">
              <a:solidFill>
                <a:srgbClr val="002060"/>
              </a:solidFill>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cde.ca.gov/ci/gs/hs/cpagen.asp/"/>
          <p:cNvPicPr>
            <a:picLocks noChangeAspect="1" noChangeArrowheads="1"/>
          </p:cNvPicPr>
          <p:nvPr/>
        </p:nvPicPr>
        <p:blipFill>
          <a:blip r:embed="rId2" cstate="print"/>
          <a:srcRect/>
          <a:stretch>
            <a:fillRect/>
          </a:stretch>
        </p:blipFill>
        <p:spPr bwMode="auto">
          <a:xfrm>
            <a:off x="457200" y="76200"/>
            <a:ext cx="1566863" cy="1516063"/>
          </a:xfrm>
          <a:prstGeom prst="rect">
            <a:avLst/>
          </a:prstGeom>
          <a:noFill/>
          <a:ln w="9525">
            <a:noFill/>
            <a:miter lim="800000"/>
            <a:headEnd/>
            <a:tailEnd/>
          </a:ln>
        </p:spPr>
      </p:pic>
      <p:pic>
        <p:nvPicPr>
          <p:cNvPr id="3" name="Picture 2"/>
          <p:cNvPicPr>
            <a:picLocks noChangeAspect="1" noChangeArrowheads="1"/>
          </p:cNvPicPr>
          <p:nvPr/>
        </p:nvPicPr>
        <p:blipFill>
          <a:blip r:embed="rId3" cstate="print"/>
          <a:srcRect/>
          <a:stretch>
            <a:fillRect/>
          </a:stretch>
        </p:blipFill>
        <p:spPr bwMode="auto">
          <a:xfrm>
            <a:off x="5791200" y="76200"/>
            <a:ext cx="2895600" cy="1458525"/>
          </a:xfrm>
          <a:prstGeom prst="rect">
            <a:avLst/>
          </a:prstGeom>
          <a:noFill/>
          <a:ln w="9525">
            <a:noFill/>
            <a:miter lim="800000"/>
            <a:headEnd/>
            <a:tailEnd/>
          </a:ln>
        </p:spPr>
      </p:pic>
      <p:pic>
        <p:nvPicPr>
          <p:cNvPr id="4" name="Picture 3" descr="NAF logo.jpg"/>
          <p:cNvPicPr>
            <a:picLocks noChangeAspect="1"/>
          </p:cNvPicPr>
          <p:nvPr/>
        </p:nvPicPr>
        <p:blipFill>
          <a:blip r:embed="rId4" cstate="print"/>
          <a:stretch>
            <a:fillRect/>
          </a:stretch>
        </p:blipFill>
        <p:spPr>
          <a:xfrm>
            <a:off x="2286000" y="228600"/>
            <a:ext cx="3149726" cy="1305135"/>
          </a:xfrm>
          <a:prstGeom prst="rect">
            <a:avLst/>
          </a:prstGeom>
        </p:spPr>
      </p:pic>
      <p:sp>
        <p:nvSpPr>
          <p:cNvPr id="7" name="Subtitle 5"/>
          <p:cNvSpPr txBox="1">
            <a:spLocks/>
          </p:cNvSpPr>
          <p:nvPr/>
        </p:nvSpPr>
        <p:spPr>
          <a:xfrm>
            <a:off x="1828800" y="1828800"/>
            <a:ext cx="8229600" cy="4419600"/>
          </a:xfrm>
          <a:prstGeom prst="rect">
            <a:avLst/>
          </a:prstGeom>
        </p:spPr>
        <p:txBody>
          <a:bodyPr>
            <a:normAutofit fontScale="92500" lnSpcReduction="20000"/>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900" b="1" i="0" u="none" strike="noStrike" kern="1200" cap="none" spc="0" normalizeH="0" baseline="0" noProof="0" dirty="0" smtClean="0">
                <a:ln>
                  <a:noFill/>
                </a:ln>
                <a:solidFill>
                  <a:schemeClr val="bg1"/>
                </a:solidFill>
                <a:effectLst/>
                <a:uLnTx/>
                <a:uFillTx/>
                <a:latin typeface="+mn-lt"/>
                <a:ea typeface="+mn-ea"/>
                <a:cs typeface="+mn-cs"/>
              </a:rPr>
              <a:t>Karen Shores</a:t>
            </a:r>
          </a:p>
          <a:p>
            <a:pPr marL="342900" marR="0" lvl="0" indent="-342900" algn="l" defTabSz="9144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	</a:t>
            </a:r>
            <a:r>
              <a:rPr kumimoji="0" lang="en-US" sz="3200" b="0" i="0" u="sng" strike="noStrike" kern="1200" cap="none" spc="0" normalizeH="0" baseline="0" noProof="0" dirty="0" smtClean="0">
                <a:ln>
                  <a:noFill/>
                </a:ln>
                <a:solidFill>
                  <a:srgbClr val="FFFF00"/>
                </a:solidFill>
                <a:effectLst/>
                <a:uLnTx/>
                <a:uFillTx/>
                <a:latin typeface="+mn-lt"/>
                <a:ea typeface="+mn-ea"/>
                <a:cs typeface="+mn-cs"/>
              </a:rPr>
              <a:t>kshores@cde.ca.gov</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900" b="1" i="0" u="none" strike="noStrike" kern="1200" cap="none" spc="0" normalizeH="0" baseline="0" noProof="0" dirty="0" smtClean="0">
                <a:ln>
                  <a:noFill/>
                </a:ln>
                <a:solidFill>
                  <a:schemeClr val="bg1"/>
                </a:solidFill>
                <a:effectLst/>
                <a:uLnTx/>
                <a:uFillTx/>
                <a:latin typeface="+mn-lt"/>
                <a:ea typeface="+mn-ea"/>
                <a:cs typeface="+mn-cs"/>
              </a:rPr>
              <a:t>Mike Henson</a:t>
            </a:r>
          </a:p>
          <a:p>
            <a:pPr marL="342900" marR="0" lvl="0" indent="-342900" algn="l" defTabSz="9144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	</a:t>
            </a:r>
            <a:r>
              <a:rPr kumimoji="0" lang="en-US" sz="3200" b="0" i="0" u="sng" strike="noStrike" kern="1200" cap="none" spc="0" normalizeH="0" baseline="0" noProof="0" dirty="0" smtClean="0">
                <a:ln>
                  <a:noFill/>
                </a:ln>
                <a:solidFill>
                  <a:srgbClr val="FFFF00"/>
                </a:solidFill>
                <a:effectLst/>
                <a:uLnTx/>
                <a:uFillTx/>
                <a:latin typeface="+mn-lt"/>
                <a:ea typeface="+mn-ea"/>
                <a:cs typeface="+mn-cs"/>
              </a:rPr>
              <a:t>mhenson@naf.org</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900" b="1" i="0" u="none" strike="noStrike" kern="1200" cap="none" spc="0" normalizeH="0" baseline="0" noProof="0" dirty="0" smtClean="0">
                <a:ln>
                  <a:noFill/>
                </a:ln>
                <a:solidFill>
                  <a:schemeClr val="bg1"/>
                </a:solidFill>
                <a:effectLst/>
                <a:uLnTx/>
                <a:uFillTx/>
                <a:latin typeface="+mn-lt"/>
                <a:ea typeface="+mn-ea"/>
                <a:cs typeface="+mn-cs"/>
              </a:rPr>
              <a:t>Beth Kay</a:t>
            </a:r>
          </a:p>
          <a:p>
            <a:pPr marL="342900" marR="0" lvl="0" indent="-342900" algn="l" defTabSz="914400" rtl="0" eaLnBrk="1" fontAlgn="auto" latinLnBrk="0" hangingPunct="1">
              <a:lnSpc>
                <a:spcPct val="100000"/>
              </a:lnSpc>
              <a:spcBef>
                <a:spcPts val="0"/>
              </a:spcBef>
              <a:spcAft>
                <a:spcPts val="0"/>
              </a:spcAft>
              <a:buClrTx/>
              <a:buSzTx/>
              <a:tabLst/>
              <a:defRPr/>
            </a:pPr>
            <a:r>
              <a:rPr lang="en-US" sz="3200" dirty="0" smtClean="0">
                <a:solidFill>
                  <a:srgbClr val="FFFF00"/>
                </a:solidFill>
              </a:rPr>
              <a:t>	</a:t>
            </a:r>
            <a:r>
              <a:rPr kumimoji="0" lang="en-US" sz="3200" b="0" i="0" u="sng" strike="noStrike" kern="1200" cap="none" spc="0" normalizeH="0" baseline="0" noProof="0" dirty="0" smtClean="0">
                <a:ln>
                  <a:noFill/>
                </a:ln>
                <a:solidFill>
                  <a:srgbClr val="FFFF00"/>
                </a:solidFill>
                <a:effectLst/>
                <a:uLnTx/>
                <a:uFillTx/>
                <a:latin typeface="+mn-lt"/>
                <a:ea typeface="+mn-ea"/>
                <a:cs typeface="+mn-cs"/>
              </a:rPr>
              <a:t>bkay@naf.org</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900" b="1" i="0" u="none" strike="noStrike" kern="1200" cap="none" spc="0" normalizeH="0" baseline="0" noProof="0" dirty="0" smtClean="0">
                <a:ln>
                  <a:noFill/>
                </a:ln>
                <a:solidFill>
                  <a:schemeClr val="bg1"/>
                </a:solidFill>
                <a:effectLst/>
                <a:uLnTx/>
                <a:uFillTx/>
                <a:latin typeface="+mn-lt"/>
                <a:ea typeface="+mn-ea"/>
                <a:cs typeface="+mn-cs"/>
              </a:rPr>
              <a:t>Arlene LaPlante</a:t>
            </a:r>
          </a:p>
          <a:p>
            <a:pPr marL="342900" marR="0" lvl="0" indent="-342900" algn="l" defTabSz="9144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	</a:t>
            </a:r>
            <a:r>
              <a:rPr kumimoji="0" lang="en-US" sz="3200" b="0" i="0" u="sng" strike="noStrike" kern="1200" cap="none" spc="0" normalizeH="0" baseline="0" noProof="0" dirty="0" smtClean="0">
                <a:ln>
                  <a:noFill/>
                </a:ln>
                <a:solidFill>
                  <a:srgbClr val="FFFF00"/>
                </a:solidFill>
                <a:effectLst/>
                <a:uLnTx/>
                <a:uFillTx/>
                <a:latin typeface="+mn-lt"/>
                <a:ea typeface="+mn-ea"/>
                <a:cs typeface="+mn-cs"/>
              </a:rPr>
              <a:t>alaplante@connectedcalifornia.org</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a:solidFill>
            <a:schemeClr val="tx1"/>
          </a:solidFill>
        </p:spPr>
        <p:txBody>
          <a:bodyPr/>
          <a:lstStyle/>
          <a:p>
            <a:pPr algn="l"/>
            <a:endParaRPr lang="en-US" dirty="0"/>
          </a:p>
        </p:txBody>
      </p:sp>
      <p:sp>
        <p:nvSpPr>
          <p:cNvPr id="5" name="Subtitle 4"/>
          <p:cNvSpPr>
            <a:spLocks noGrp="1"/>
          </p:cNvSpPr>
          <p:nvPr>
            <p:ph type="subTitle" idx="1"/>
          </p:nvPr>
        </p:nvSpPr>
        <p:spPr>
          <a:xfrm>
            <a:off x="914400" y="1981200"/>
            <a:ext cx="8001000" cy="3657600"/>
          </a:xfrm>
        </p:spPr>
        <p:txBody>
          <a:bodyPr>
            <a:normAutofit/>
          </a:bodyPr>
          <a:lstStyle/>
          <a:p>
            <a:pPr algn="l">
              <a:buFont typeface="Arial" pitchFamily="34" charset="0"/>
              <a:buChar char="•"/>
            </a:pPr>
            <a:r>
              <a:rPr lang="en-US" sz="4000" dirty="0" smtClean="0"/>
              <a:t> And . . .</a:t>
            </a:r>
          </a:p>
          <a:p>
            <a:pPr algn="l">
              <a:buFont typeface="Arial" pitchFamily="34" charset="0"/>
              <a:buChar char="•"/>
            </a:pPr>
            <a:endParaRPr lang="en-US" sz="4000" dirty="0"/>
          </a:p>
          <a:p>
            <a:pPr algn="l"/>
            <a:r>
              <a:rPr lang="en-US" sz="4000" dirty="0" smtClean="0"/>
              <a:t>             EVALUATION FORMS</a:t>
            </a:r>
          </a:p>
          <a:p>
            <a:pPr algn="l">
              <a:buFont typeface="Arial" pitchFamily="34" charset="0"/>
              <a:buChar char="•"/>
            </a:pPr>
            <a:endParaRPr lang="en-US" sz="4000" dirty="0"/>
          </a:p>
        </p:txBody>
      </p:sp>
      <p:pic>
        <p:nvPicPr>
          <p:cNvPr id="9" name="Picture 3"/>
          <p:cNvPicPr>
            <a:picLocks noChangeAspect="1" noChangeArrowheads="1"/>
          </p:cNvPicPr>
          <p:nvPr/>
        </p:nvPicPr>
        <p:blipFill>
          <a:blip r:embed="rId2" cstate="print"/>
          <a:srcRect/>
          <a:stretch>
            <a:fillRect/>
          </a:stretch>
        </p:blipFill>
        <p:spPr bwMode="auto">
          <a:xfrm>
            <a:off x="23812" y="228600"/>
            <a:ext cx="5005388" cy="800100"/>
          </a:xfrm>
          <a:prstGeom prst="rect">
            <a:avLst/>
          </a:prstGeom>
          <a:noFill/>
          <a:ln w="9525">
            <a:noFill/>
            <a:miter lim="800000"/>
            <a:headEnd/>
            <a:tailEnd/>
          </a:ln>
        </p:spPr>
      </p:pic>
      <p:sp>
        <p:nvSpPr>
          <p:cNvPr id="10" name="TextBox 9"/>
          <p:cNvSpPr txBox="1"/>
          <p:nvPr/>
        </p:nvSpPr>
        <p:spPr>
          <a:xfrm>
            <a:off x="2133600" y="344269"/>
            <a:ext cx="6629400" cy="646331"/>
          </a:xfrm>
          <a:prstGeom prst="rect">
            <a:avLst/>
          </a:prstGeom>
          <a:noFill/>
        </p:spPr>
        <p:txBody>
          <a:bodyPr wrap="square" rtlCol="0">
            <a:spAutoFit/>
          </a:bodyPr>
          <a:lstStyle/>
          <a:p>
            <a:r>
              <a:rPr lang="en-US" sz="3600" b="1" dirty="0" smtClean="0">
                <a:solidFill>
                  <a:srgbClr val="002060"/>
                </a:solidFill>
                <a:latin typeface="+mj-lt"/>
              </a:rPr>
              <a:t>Next steps</a:t>
            </a:r>
            <a:endParaRPr lang="en-US" sz="3600" b="1" dirty="0">
              <a:solidFill>
                <a:srgbClr val="00206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smtClean="0"/>
              <a:t>Why self-assessment and certification? </a:t>
            </a:r>
          </a:p>
          <a:p>
            <a:pPr lvl="0">
              <a:buNone/>
            </a:pPr>
            <a:endParaRPr lang="en-US" dirty="0" smtClean="0"/>
          </a:p>
          <a:p>
            <a:pPr lvl="0"/>
            <a:r>
              <a:rPr lang="en-US" dirty="0" smtClean="0"/>
              <a:t>What are the advantages and disadvantages of doing this work to align the quality criteria/standards/strategic actions and reflective processes?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r>
              <a:rPr lang="en-US" dirty="0" smtClean="0">
                <a:solidFill>
                  <a:schemeClr val="bg1"/>
                </a:solidFill>
              </a:rPr>
              <a:t>CALIFORNIA </a:t>
            </a:r>
            <a:br>
              <a:rPr lang="en-US" dirty="0" smtClean="0">
                <a:solidFill>
                  <a:schemeClr val="bg1"/>
                </a:solidFill>
              </a:rPr>
            </a:br>
            <a:r>
              <a:rPr lang="en-US" dirty="0" smtClean="0">
                <a:solidFill>
                  <a:schemeClr val="bg1"/>
                </a:solidFill>
              </a:rPr>
              <a:t>PARTNERSHIP </a:t>
            </a:r>
            <a:br>
              <a:rPr lang="en-US" dirty="0" smtClean="0">
                <a:solidFill>
                  <a:schemeClr val="bg1"/>
                </a:solidFill>
              </a:rPr>
            </a:br>
            <a:r>
              <a:rPr lang="en-US" dirty="0" smtClean="0">
                <a:solidFill>
                  <a:schemeClr val="bg1"/>
                </a:solidFill>
              </a:rPr>
              <a:t>ACADEMIES</a:t>
            </a:r>
          </a:p>
        </p:txBody>
      </p:sp>
      <p:sp>
        <p:nvSpPr>
          <p:cNvPr id="3075" name="Rectangle 5"/>
          <p:cNvSpPr>
            <a:spLocks noGrp="1" noChangeArrowheads="1"/>
          </p:cNvSpPr>
          <p:nvPr>
            <p:ph type="subTitle" idx="4294967295"/>
          </p:nvPr>
        </p:nvSpPr>
        <p:spPr>
          <a:xfrm>
            <a:off x="2209800" y="304800"/>
            <a:ext cx="6400800" cy="685800"/>
          </a:xfrm>
          <a:noFill/>
        </p:spPr>
        <p:txBody>
          <a:bodyPr/>
          <a:lstStyle/>
          <a:p>
            <a:pPr marL="0" indent="0" algn="ctr">
              <a:buFontTx/>
              <a:buNone/>
            </a:pPr>
            <a:r>
              <a:rPr lang="en-US" dirty="0" smtClean="0">
                <a:solidFill>
                  <a:schemeClr val="bg1"/>
                </a:solidFill>
              </a:rPr>
              <a:t>Assessment and Recognition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How are CPAs Evaluated?</a:t>
            </a:r>
          </a:p>
        </p:txBody>
      </p:sp>
      <p:sp>
        <p:nvSpPr>
          <p:cNvPr id="4099" name="Content Placeholder 2"/>
          <p:cNvSpPr>
            <a:spLocks noGrp="1"/>
          </p:cNvSpPr>
          <p:nvPr>
            <p:ph idx="1"/>
          </p:nvPr>
        </p:nvSpPr>
        <p:spPr>
          <a:xfrm>
            <a:off x="1905000" y="1981200"/>
            <a:ext cx="6858000" cy="4419600"/>
          </a:xfrm>
        </p:spPr>
        <p:txBody>
          <a:bodyPr/>
          <a:lstStyle/>
          <a:p>
            <a:r>
              <a:rPr lang="en-US" smtClean="0"/>
              <a:t>CA Partnership Academy Annual Report (CAPAAR) – due October 15 each year.</a:t>
            </a:r>
          </a:p>
          <a:p>
            <a:r>
              <a:rPr lang="en-US" smtClean="0"/>
              <a:t>Proposed annual budget </a:t>
            </a:r>
          </a:p>
          <a:p>
            <a:r>
              <a:rPr lang="en-US" smtClean="0"/>
              <a:t>Communications with Academies</a:t>
            </a:r>
          </a:p>
          <a:p>
            <a:r>
              <a:rPr lang="en-US" smtClean="0"/>
              <a:t>Site visits</a:t>
            </a:r>
          </a:p>
          <a:p>
            <a:r>
              <a:rPr lang="en-US" smtClean="0"/>
              <a:t>New: Assessment and Recognition Tool (ART)</a:t>
            </a:r>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05000" y="228600"/>
            <a:ext cx="6858000" cy="1143000"/>
          </a:xfrm>
        </p:spPr>
        <p:txBody>
          <a:bodyPr/>
          <a:lstStyle/>
          <a:p>
            <a:r>
              <a:rPr lang="en-US" smtClean="0"/>
              <a:t>Role of CPA ART</a:t>
            </a:r>
          </a:p>
        </p:txBody>
      </p:sp>
      <p:sp>
        <p:nvSpPr>
          <p:cNvPr id="5123" name="Content Placeholder 2"/>
          <p:cNvSpPr>
            <a:spLocks noGrp="1"/>
          </p:cNvSpPr>
          <p:nvPr>
            <p:ph idx="1"/>
          </p:nvPr>
        </p:nvSpPr>
        <p:spPr>
          <a:xfrm>
            <a:off x="1905000" y="1371600"/>
            <a:ext cx="6858000" cy="4724400"/>
          </a:xfrm>
        </p:spPr>
        <p:txBody>
          <a:bodyPr/>
          <a:lstStyle/>
          <a:p>
            <a:r>
              <a:rPr lang="en-US" smtClean="0"/>
              <a:t>Self-Assessment for successes,  needs, compliance, and improvement</a:t>
            </a:r>
          </a:p>
          <a:p>
            <a:r>
              <a:rPr lang="en-US" smtClean="0"/>
              <a:t>Assessment by peers (Lighthouse Academies) for feedback on accomplishments and needs</a:t>
            </a:r>
          </a:p>
          <a:p>
            <a:r>
              <a:rPr lang="en-US" smtClean="0"/>
              <a:t>Directions for technical assistance</a:t>
            </a:r>
          </a:p>
          <a:p>
            <a:r>
              <a:rPr lang="en-US" smtClean="0"/>
              <a:t>Recognition by the California Department of Education (CDE)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676400" y="609600"/>
            <a:ext cx="7315200" cy="1143000"/>
          </a:xfrm>
        </p:spPr>
        <p:txBody>
          <a:bodyPr/>
          <a:lstStyle/>
          <a:p>
            <a:r>
              <a:rPr lang="en-US" sz="3800" smtClean="0"/>
              <a:t>CPA ART in Relation to ConnectEd &amp; NAF Certifications</a:t>
            </a:r>
          </a:p>
        </p:txBody>
      </p:sp>
      <p:sp>
        <p:nvSpPr>
          <p:cNvPr id="6147" name="Content Placeholder 2"/>
          <p:cNvSpPr>
            <a:spLocks noGrp="1"/>
          </p:cNvSpPr>
          <p:nvPr>
            <p:ph idx="1"/>
          </p:nvPr>
        </p:nvSpPr>
        <p:spPr>
          <a:xfrm>
            <a:off x="1905000" y="1981200"/>
            <a:ext cx="6858000" cy="4724400"/>
          </a:xfrm>
        </p:spPr>
        <p:txBody>
          <a:bodyPr/>
          <a:lstStyle/>
          <a:p>
            <a:r>
              <a:rPr lang="en-US" smtClean="0"/>
              <a:t>Similar intent, goals and standards</a:t>
            </a:r>
          </a:p>
          <a:p>
            <a:r>
              <a:rPr lang="en-US" smtClean="0"/>
              <a:t>Similar formats – criteria and examples of evidence</a:t>
            </a:r>
          </a:p>
          <a:p>
            <a:r>
              <a:rPr lang="en-US" smtClean="0"/>
              <a:t>Overlap in many categories since all are based on the National Standards for Career Academies</a:t>
            </a:r>
          </a:p>
          <a:p>
            <a:r>
              <a:rPr lang="en-US" smtClean="0"/>
              <a:t>Some criteria are specific to each model</a:t>
            </a:r>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304800"/>
            <a:ext cx="6858000" cy="914400"/>
          </a:xfrm>
        </p:spPr>
        <p:txBody>
          <a:bodyPr/>
          <a:lstStyle/>
          <a:p>
            <a:r>
              <a:rPr lang="en-US" smtClean="0"/>
              <a:t>Challenge</a:t>
            </a:r>
          </a:p>
        </p:txBody>
      </p:sp>
      <p:sp>
        <p:nvSpPr>
          <p:cNvPr id="7171" name="Content Placeholder 2"/>
          <p:cNvSpPr>
            <a:spLocks noGrp="1"/>
          </p:cNvSpPr>
          <p:nvPr>
            <p:ph idx="1"/>
          </p:nvPr>
        </p:nvSpPr>
        <p:spPr>
          <a:xfrm>
            <a:off x="1905000" y="1219200"/>
            <a:ext cx="6858000" cy="5105400"/>
          </a:xfrm>
        </p:spPr>
        <p:txBody>
          <a:bodyPr/>
          <a:lstStyle/>
          <a:p>
            <a:r>
              <a:rPr lang="en-US" dirty="0" smtClean="0"/>
              <a:t>How to respect the validity of, and need for, each assessment tool as they evaluate the implementation of the specific career pathway models (CPA, ConnectEd, and NAF)</a:t>
            </a:r>
          </a:p>
          <a:p>
            <a:r>
              <a:rPr lang="en-US" dirty="0" smtClean="0"/>
              <a:t>And avoid the need for schools and programs to prepare for multiple, very similar assessments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Solution</a:t>
            </a:r>
          </a:p>
        </p:txBody>
      </p:sp>
      <p:sp>
        <p:nvSpPr>
          <p:cNvPr id="8195" name="Content Placeholder 2"/>
          <p:cNvSpPr>
            <a:spLocks noGrp="1"/>
          </p:cNvSpPr>
          <p:nvPr>
            <p:ph idx="1"/>
          </p:nvPr>
        </p:nvSpPr>
        <p:spPr>
          <a:xfrm>
            <a:off x="1905000" y="1981200"/>
            <a:ext cx="6858000" cy="4648200"/>
          </a:xfrm>
        </p:spPr>
        <p:txBody>
          <a:bodyPr/>
          <a:lstStyle/>
          <a:p>
            <a:r>
              <a:rPr lang="en-US" smtClean="0"/>
              <a:t>Collaboration</a:t>
            </a:r>
          </a:p>
          <a:p>
            <a:r>
              <a:rPr lang="en-US" smtClean="0"/>
              <a:t>For those programs with multiple models:</a:t>
            </a:r>
          </a:p>
          <a:p>
            <a:pPr lvl="1"/>
            <a:r>
              <a:rPr lang="en-US" smtClean="0"/>
              <a:t>Find areas of overlap and similarity and unite to one set of standards in those areas whenever possible</a:t>
            </a:r>
          </a:p>
          <a:p>
            <a:pPr lvl="1"/>
            <a:r>
              <a:rPr lang="en-US" smtClean="0"/>
              <a:t>Find areas of differences and add section to tool for requirements unique to each model.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FFFFFF"/>
    </a:dk2>
    <a:lt2>
      <a:srgbClr val="000000"/>
    </a:lt2>
    <a:accent1>
      <a:srgbClr val="0081D8"/>
    </a:accent1>
    <a:accent2>
      <a:srgbClr val="FF0000"/>
    </a:accent2>
    <a:accent3>
      <a:srgbClr val="FFFFFF"/>
    </a:accent3>
    <a:accent4>
      <a:srgbClr val="000000"/>
    </a:accent4>
    <a:accent5>
      <a:srgbClr val="AAC1E9"/>
    </a:accent5>
    <a:accent6>
      <a:srgbClr val="E70000"/>
    </a:accent6>
    <a:hlink>
      <a:srgbClr val="FBCD23"/>
    </a:hlink>
    <a:folHlink>
      <a:srgbClr val="7DAAA9"/>
    </a:folHlink>
  </a:clrScheme>
</a:themeOverride>
</file>

<file path=docProps/app.xml><?xml version="1.0" encoding="utf-8"?>
<Properties xmlns="http://schemas.openxmlformats.org/officeDocument/2006/extended-properties" xmlns:vt="http://schemas.openxmlformats.org/officeDocument/2006/docPropsVTypes">
  <TotalTime>407</TotalTime>
  <Words>1142</Words>
  <Application>Microsoft Office PowerPoint</Application>
  <PresentationFormat>On-screen Show (4:3)</PresentationFormat>
  <Paragraphs>230</Paragraphs>
  <Slides>27</Slides>
  <Notes>12</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Blank Presentation</vt:lpstr>
      <vt:lpstr>1_Office Theme</vt:lpstr>
      <vt:lpstr>Slide 1</vt:lpstr>
      <vt:lpstr>Slide 2</vt:lpstr>
      <vt:lpstr>Slide 3</vt:lpstr>
      <vt:lpstr>CALIFORNIA  PARTNERSHIP  ACADEMIES</vt:lpstr>
      <vt:lpstr>How are CPAs Evaluated?</vt:lpstr>
      <vt:lpstr>Role of CPA ART</vt:lpstr>
      <vt:lpstr>CPA ART in Relation to ConnectEd &amp; NAF Certifications</vt:lpstr>
      <vt:lpstr>Challenge</vt:lpstr>
      <vt:lpstr>Solution</vt:lpstr>
      <vt:lpstr>Current Solution</vt:lpstr>
      <vt:lpstr> Thank You </vt:lpstr>
      <vt:lpstr>Slide 12</vt:lpstr>
      <vt:lpstr>Slide 13</vt:lpstr>
      <vt:lpstr>lllllllllllllllllllllllWhy Certifiction of                        Pathway Quality? </vt:lpstr>
      <vt:lpstr>Cr                  C   Developing the Process  and the Tools  </vt:lpstr>
      <vt:lpstr>Llllllllllllllllllllll     l Why Self-Assessment of                               Pathway Quality? </vt:lpstr>
      <vt:lpstr>                       Pathway Certification                        Process</vt:lpstr>
      <vt:lpstr>                       Pathway Certification                        Process</vt:lpstr>
      <vt:lpstr>Slide 19</vt:lpstr>
      <vt:lpstr>Slide 20</vt:lpstr>
      <vt:lpstr>Slide 21</vt:lpstr>
      <vt:lpstr>Slide 22</vt:lpstr>
      <vt:lpstr>Slide 23</vt:lpstr>
      <vt:lpstr>Slide 24</vt:lpstr>
      <vt:lpstr>Slide 25</vt:lpstr>
      <vt:lpstr>Slide 26</vt:lpstr>
      <vt:lpstr>Slide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Arlene</dc:creator>
  <cp:lastModifiedBy>Arlene</cp:lastModifiedBy>
  <cp:revision>46</cp:revision>
  <dcterms:created xsi:type="dcterms:W3CDTF">2011-01-05T05:41:17Z</dcterms:created>
  <dcterms:modified xsi:type="dcterms:W3CDTF">2011-03-03T18:46:56Z</dcterms:modified>
</cp:coreProperties>
</file>